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409" r:id="rId3"/>
    <p:sldId id="410" r:id="rId4"/>
    <p:sldId id="411" r:id="rId5"/>
    <p:sldId id="412" r:id="rId6"/>
    <p:sldId id="413" r:id="rId7"/>
    <p:sldId id="414" r:id="rId8"/>
    <p:sldId id="416" r:id="rId9"/>
    <p:sldId id="417" r:id="rId10"/>
    <p:sldId id="418" r:id="rId11"/>
    <p:sldId id="419" r:id="rId13"/>
    <p:sldId id="420" r:id="rId14"/>
    <p:sldId id="421" r:id="rId15"/>
    <p:sldId id="422" r:id="rId16"/>
    <p:sldId id="423" r:id="rId17"/>
    <p:sldId id="424" r:id="rId18"/>
    <p:sldId id="425" r:id="rId19"/>
    <p:sldId id="426" r:id="rId20"/>
    <p:sldId id="427" r:id="rId21"/>
    <p:sldId id="428" r:id="rId22"/>
    <p:sldId id="429" r:id="rId23"/>
    <p:sldId id="439" r:id="rId24"/>
    <p:sldId id="430" r:id="rId25"/>
    <p:sldId id="431" r:id="rId26"/>
    <p:sldId id="432" r:id="rId27"/>
    <p:sldId id="433" r:id="rId28"/>
    <p:sldId id="434" r:id="rId29"/>
    <p:sldId id="435" r:id="rId30"/>
    <p:sldId id="436" r:id="rId31"/>
    <p:sldId id="43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3.xml"/><Relationship Id="rId2" Type="http://schemas.openxmlformats.org/officeDocument/2006/relationships/image" Target="../media/image14.png"/><Relationship Id="rId1" Type="http://schemas.openxmlformats.org/officeDocument/2006/relationships/tags" Target="../tags/tag8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88.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89.xml"/><Relationship Id="rId2" Type="http://schemas.openxmlformats.org/officeDocument/2006/relationships/image" Target="../media/image24.pn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0.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92.xml"/><Relationship Id="rId2" Type="http://schemas.openxmlformats.org/officeDocument/2006/relationships/image" Target="../media/image27.png"/><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7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半、弱自监督</a:t>
            </a:r>
            <a:endParaRPr lang="zh-CN" altLang="zh-CN"/>
          </a:p>
        </p:txBody>
      </p:sp>
      <p:sp>
        <p:nvSpPr>
          <p:cNvPr id="3" name="副标题 2"/>
          <p:cNvSpPr>
            <a:spLocks noGrp="1"/>
          </p:cNvSpPr>
          <p:nvPr>
            <p:ph type="subTitle" idx="1"/>
            <p:custDataLst>
              <p:tags r:id="rId2"/>
            </p:custDataLst>
          </p:nvPr>
        </p:nvSpPr>
        <p:spPr>
          <a:xfrm>
            <a:off x="1196260" y="4190320"/>
            <a:ext cx="9799200" cy="1472400"/>
          </a:xfrm>
        </p:spPr>
        <p:txBody>
          <a:bodyPr/>
          <a:p>
            <a:r>
              <a:rPr lang="zh-CN" altLang="en-US"/>
              <a:t>报告人：江升</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600710"/>
            <a:ext cx="10968990" cy="5656580"/>
          </a:xfrm>
        </p:spPr>
        <p:txBody>
          <a:bodyPr/>
          <a:p>
            <a:r>
              <a:rPr lang="en-US" altLang="zh-CN">
                <a:sym typeface="+mn-ea"/>
              </a:rPr>
              <a:t>2.</a:t>
            </a:r>
            <a:r>
              <a:rPr lang="zh-CN" altLang="en-US">
                <a:sym typeface="+mn-ea"/>
              </a:rPr>
              <a:t>半监督生成模型</a:t>
            </a:r>
            <a:endParaRPr lang="zh-CN" altLang="en-US"/>
          </a:p>
          <a:p>
            <a:endParaRPr lang="zh-CN" altLang="en-US"/>
          </a:p>
        </p:txBody>
      </p:sp>
      <p:pic>
        <p:nvPicPr>
          <p:cNvPr id="4" name="图片 3" descr="5"/>
          <p:cNvPicPr>
            <a:picLocks noChangeAspect="1"/>
          </p:cNvPicPr>
          <p:nvPr/>
        </p:nvPicPr>
        <p:blipFill>
          <a:blip r:embed="rId1"/>
          <a:stretch>
            <a:fillRect/>
          </a:stretch>
        </p:blipFill>
        <p:spPr>
          <a:xfrm>
            <a:off x="705485" y="1123950"/>
            <a:ext cx="4279265" cy="2002790"/>
          </a:xfrm>
          <a:prstGeom prst="rect">
            <a:avLst/>
          </a:prstGeom>
        </p:spPr>
      </p:pic>
      <p:pic>
        <p:nvPicPr>
          <p:cNvPr id="5" name="图片 4" descr="6"/>
          <p:cNvPicPr>
            <a:picLocks noChangeAspect="1"/>
          </p:cNvPicPr>
          <p:nvPr/>
        </p:nvPicPr>
        <p:blipFill>
          <a:blip r:embed="rId2"/>
          <a:stretch>
            <a:fillRect/>
          </a:stretch>
        </p:blipFill>
        <p:spPr>
          <a:xfrm>
            <a:off x="5194935" y="1123950"/>
            <a:ext cx="6762750" cy="3981450"/>
          </a:xfrm>
          <a:prstGeom prst="rect">
            <a:avLst/>
          </a:prstGeom>
        </p:spPr>
      </p:pic>
      <p:sp>
        <p:nvSpPr>
          <p:cNvPr id="6" name="文本框 5"/>
          <p:cNvSpPr txBox="1"/>
          <p:nvPr/>
        </p:nvSpPr>
        <p:spPr>
          <a:xfrm>
            <a:off x="608330" y="3747135"/>
            <a:ext cx="4376420" cy="1753235"/>
          </a:xfrm>
          <a:prstGeom prst="rect">
            <a:avLst/>
          </a:prstGeom>
          <a:noFill/>
          <a:ln>
            <a:solidFill>
              <a:schemeClr val="accent1"/>
            </a:solidFill>
          </a:ln>
        </p:spPr>
        <p:txBody>
          <a:bodyPr wrap="square" rtlCol="0">
            <a:spAutoFit/>
          </a:bodyPr>
          <a:p>
            <a:r>
              <a:rPr lang="zh-CN" altLang="en-US"/>
              <a:t>由于加入了无标签数据，这个时候如果仍在使用之前的数据分布明显是不合理的，需要重新估计数据分布的参数，这个时候可能分布式一个类似于圆形的形状。这里就需要用未标签数据来帮助估计新的μ1，μ2，Σ</a:t>
            </a:r>
            <a:endParaRPr lang="zh-CN" altLang="en-US"/>
          </a:p>
        </p:txBody>
      </p:sp>
      <p:sp>
        <p:nvSpPr>
          <p:cNvPr id="2" name="文本框 1"/>
          <p:cNvSpPr txBox="1"/>
          <p:nvPr/>
        </p:nvSpPr>
        <p:spPr>
          <a:xfrm>
            <a:off x="5549900" y="5612130"/>
            <a:ext cx="6314440" cy="368300"/>
          </a:xfrm>
          <a:prstGeom prst="rect">
            <a:avLst/>
          </a:prstGeom>
          <a:noFill/>
        </p:spPr>
        <p:txBody>
          <a:bodyPr wrap="square" rtlCol="0">
            <a:spAutoFit/>
          </a:bodyPr>
          <a:p>
            <a:r>
              <a:rPr lang="zh-CN" altLang="en-US"/>
              <a:t>背后的动因：通过有标签数据和无标签数据求最大似然函数</a:t>
            </a:r>
            <a:endParaRPr lang="zh-CN" altLang="en-US"/>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565785"/>
            <a:ext cx="10968990" cy="5683885"/>
          </a:xfrm>
        </p:spPr>
        <p:txBody>
          <a:bodyPr/>
          <a:p>
            <a:r>
              <a:rPr lang="zh-CN" altLang="en-US"/>
              <a:t>基于图的方法（</a:t>
            </a:r>
            <a:r>
              <a:rPr lang="zh-CN" altLang="en-US">
                <a:sym typeface="+mn-ea"/>
              </a:rPr>
              <a:t>Graph-based Approach</a:t>
            </a:r>
            <a:r>
              <a:rPr lang="zh-CN" altLang="en-US"/>
              <a:t>）</a:t>
            </a:r>
            <a:endParaRPr lang="zh-CN" altLang="en-US"/>
          </a:p>
          <a:p>
            <a:pPr marL="0" indent="0">
              <a:buNone/>
            </a:pPr>
            <a:r>
              <a:rPr lang="zh-CN" altLang="en-US"/>
              <a:t>思想：构造一个图，其中节点对应于训练实例，边对应于实例之间的关系(通常是某种相似性或距离)，然后根据某种标准在图上传播标签信息。例如，标签可以在由最小割分开的不同子图中传播。</a:t>
            </a:r>
            <a:endParaRPr lang="zh-CN" altLang="en-US"/>
          </a:p>
          <a:p>
            <a:pPr marL="0" indent="0">
              <a:buNone/>
            </a:pPr>
            <a:r>
              <a:rPr lang="zh-CN" altLang="en-US"/>
              <a:t>算法流程：</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该方法存在的问题：</a:t>
            </a:r>
            <a:endParaRPr lang="zh-CN" altLang="en-US"/>
          </a:p>
          <a:p>
            <a:pPr marL="0" indent="0">
              <a:buNone/>
            </a:pPr>
            <a:r>
              <a:rPr lang="en-US" altLang="zh-CN"/>
              <a:t>1.</a:t>
            </a:r>
            <a:r>
              <a:rPr lang="zh-CN" altLang="en-US"/>
              <a:t>性能在很大程度上取决于图形是如何构建的。</a:t>
            </a:r>
            <a:endParaRPr lang="zh-CN" altLang="en-US"/>
          </a:p>
          <a:p>
            <a:pPr marL="0" indent="0">
              <a:buNone/>
            </a:pPr>
            <a:r>
              <a:rPr lang="en-US" altLang="zh-CN"/>
              <a:t>2.对于m个数据点，这种方法通常需要大约0(m2)的存储空间和几乎0(m3)的计算复杂度</a:t>
            </a:r>
            <a:r>
              <a:rPr lang="zh-CN" altLang="en-US"/>
              <a:t>，可扩展性较差。</a:t>
            </a:r>
            <a:endParaRPr lang="zh-CN" altLang="en-US"/>
          </a:p>
          <a:p>
            <a:pPr marL="0" indent="0">
              <a:buNone/>
            </a:pPr>
            <a:r>
              <a:rPr lang="en-US" altLang="zh-CN"/>
              <a:t>3.</a:t>
            </a:r>
            <a:r>
              <a:rPr lang="zh-CN" altLang="en-US"/>
              <a:t>该方法</a:t>
            </a:r>
            <a:r>
              <a:rPr lang="en-US" altLang="zh-CN"/>
              <a:t>本质上是直推式的，如果没有图形重建，很难适应新的实例</a:t>
            </a:r>
            <a:r>
              <a:rPr lang="zh-CN" altLang="en-US"/>
              <a:t>，难以迁移。</a:t>
            </a:r>
            <a:endParaRPr lang="en-US" altLang="zh-CN"/>
          </a:p>
          <a:p>
            <a:pPr marL="0" indent="0">
              <a:buNone/>
            </a:pPr>
            <a:endParaRPr lang="zh-CN" altLang="en-US"/>
          </a:p>
        </p:txBody>
      </p:sp>
      <p:pic>
        <p:nvPicPr>
          <p:cNvPr id="5" name="图片 4" descr="7"/>
          <p:cNvPicPr>
            <a:picLocks noChangeAspect="1"/>
          </p:cNvPicPr>
          <p:nvPr/>
        </p:nvPicPr>
        <p:blipFill>
          <a:blip r:embed="rId1"/>
          <a:stretch>
            <a:fillRect/>
          </a:stretch>
        </p:blipFill>
        <p:spPr>
          <a:xfrm>
            <a:off x="2475230" y="2386965"/>
            <a:ext cx="5543550" cy="1400175"/>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605790"/>
            <a:ext cx="10968990" cy="3222625"/>
          </a:xfrm>
        </p:spPr>
        <p:txBody>
          <a:bodyPr/>
          <a:p>
            <a:pPr marL="0" indent="0">
              <a:buNone/>
            </a:pPr>
            <a:r>
              <a:rPr lang="zh-CN" altLang="en-US">
                <a:sym typeface="+mn-ea"/>
              </a:rPr>
              <a:t>低密度分离方法（low-density separation methods）</a:t>
            </a:r>
            <a:endParaRPr lang="zh-CN" altLang="en-US">
              <a:sym typeface="+mn-ea"/>
            </a:endParaRPr>
          </a:p>
          <a:p>
            <a:r>
              <a:rPr lang="zh-CN" altLang="en-US"/>
              <a:t>思想：低密度分离方法强制分类边界穿过输入空间中密度较低的区域。</a:t>
            </a:r>
            <a:endParaRPr lang="zh-CN" altLang="en-US"/>
          </a:p>
          <a:p>
            <a:r>
              <a:rPr lang="zh-CN" altLang="en-US"/>
              <a:t>典型方法：S3VMs (semi-supervised support vector machines) </a:t>
            </a:r>
            <a:endParaRPr lang="zh-CN" altLang="en-US"/>
          </a:p>
          <a:p>
            <a:pPr algn="l"/>
            <a:r>
              <a:rPr lang="zh-CN" altLang="en-US"/>
              <a:t>如何找低密度分类边界？</a:t>
            </a:r>
            <a:endParaRPr lang="zh-CN" altLang="en-US"/>
          </a:p>
          <a:p>
            <a:pPr marL="685800" lvl="1" indent="0" algn="l">
              <a:buNone/>
            </a:pPr>
            <a:r>
              <a:rPr lang="zh-CN" altLang="en-US" sz="1800">
                <a:solidFill>
                  <a:schemeClr val="tx1">
                    <a:lumMod val="65000"/>
                    <a:lumOff val="35000"/>
                  </a:schemeClr>
                </a:solidFill>
              </a:rPr>
              <a:t>目标可以通过以不同的方式对未标记的数据点尝试不同的标记分配来实现。</a:t>
            </a:r>
            <a:endParaRPr lang="zh-CN" altLang="en-US" sz="1800">
              <a:solidFill>
                <a:schemeClr val="tx1">
                  <a:lumMod val="65000"/>
                  <a:lumOff val="35000"/>
                </a:schemeClr>
              </a:solidFill>
            </a:endParaRPr>
          </a:p>
          <a:p>
            <a:pPr lvl="0" algn="l"/>
            <a:r>
              <a:rPr lang="zh-CN" altLang="en-US">
                <a:solidFill>
                  <a:schemeClr val="tx1">
                    <a:lumMod val="65000"/>
                    <a:lumOff val="35000"/>
                  </a:schemeClr>
                </a:solidFill>
              </a:rPr>
              <a:t>研究重点：由标记分配带来的复杂优化问题。</a:t>
            </a:r>
            <a:endParaRPr lang="zh-CN" altLang="en-US">
              <a:solidFill>
                <a:schemeClr val="tx1">
                  <a:lumMod val="65000"/>
                  <a:lumOff val="35000"/>
                </a:schemeClr>
              </a:solidFill>
            </a:endParaRPr>
          </a:p>
          <a:p>
            <a:pPr algn="l">
              <a:buNone/>
            </a:pPr>
            <a:endParaRPr lang="zh-CN" altLang="en-US">
              <a:solidFill>
                <a:schemeClr val="tx1">
                  <a:lumMod val="65000"/>
                  <a:lumOff val="35000"/>
                </a:schemeClr>
              </a:solidFill>
            </a:endParaRPr>
          </a:p>
        </p:txBody>
      </p:sp>
      <p:pic>
        <p:nvPicPr>
          <p:cNvPr id="4" name="图片 3" descr="8"/>
          <p:cNvPicPr>
            <a:picLocks noChangeAspect="1"/>
          </p:cNvPicPr>
          <p:nvPr/>
        </p:nvPicPr>
        <p:blipFill>
          <a:blip r:embed="rId1"/>
          <a:stretch>
            <a:fillRect/>
          </a:stretch>
        </p:blipFill>
        <p:spPr>
          <a:xfrm>
            <a:off x="1172845" y="3828415"/>
            <a:ext cx="3630930" cy="2416810"/>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551815"/>
            <a:ext cx="10968990" cy="5697855"/>
          </a:xfrm>
        </p:spPr>
        <p:txBody>
          <a:bodyPr>
            <a:normAutofit fontScale="90000" lnSpcReduction="20000"/>
          </a:bodyPr>
          <a:p>
            <a:r>
              <a:rPr lang="zh-CN" altLang="en-US">
                <a:sym typeface="+mn-ea"/>
              </a:rPr>
              <a:t>基于不一致</a:t>
            </a:r>
            <a:r>
              <a:rPr lang="en-US" altLang="zh-CN">
                <a:sym typeface="+mn-ea"/>
              </a:rPr>
              <a:t>/</a:t>
            </a:r>
            <a:r>
              <a:rPr lang="zh-CN" altLang="en-US">
                <a:sym typeface="+mn-ea"/>
              </a:rPr>
              <a:t>分歧的方法（disagreement-based methods）</a:t>
            </a:r>
            <a:endParaRPr lang="zh-CN" altLang="en-US">
              <a:sym typeface="+mn-ea"/>
            </a:endParaRPr>
          </a:p>
          <a:p>
            <a:r>
              <a:rPr lang="zh-CN" altLang="en-US"/>
              <a:t>思想：生成多个学习器，并让它们合作来挖掘未标注数据，其中不同学习器之间的分歧是让学习过程持续进行的关键。</a:t>
            </a:r>
            <a:endParaRPr lang="zh-CN" altLang="en-US"/>
          </a:p>
          <a:p>
            <a:r>
              <a:rPr lang="zh-CN" altLang="en-US"/>
              <a:t>典型方法：联合训练（co-train</a:t>
            </a:r>
            <a:r>
              <a:rPr lang="en-US" altLang="zh-CN"/>
              <a:t>in</a:t>
            </a:r>
            <a:r>
              <a:rPr lang="zh-CN" altLang="en-US"/>
              <a:t>g）</a:t>
            </a:r>
            <a:endParaRPr lang="zh-CN" altLang="en-US"/>
          </a:p>
          <a:p>
            <a:r>
              <a:rPr lang="zh-CN" altLang="en-US"/>
              <a:t>方法过程描述：</a:t>
            </a:r>
            <a:endParaRPr lang="zh-CN" altLang="en-US"/>
          </a:p>
          <a:p>
            <a:pPr marL="0" indent="0">
              <a:buNone/>
            </a:pPr>
            <a:r>
              <a:rPr lang="en-US" altLang="zh-CN"/>
              <a:t>假设现在有数据集，每组数据有2个特征(feature): x1 和 x2。我们把其中有标签的那部分数据集称为L，没有标签的数据集称为U。</a:t>
            </a:r>
            <a:endParaRPr lang="en-US" altLang="zh-CN"/>
          </a:p>
          <a:p>
            <a:pPr marL="0" indent="0">
              <a:buNone/>
            </a:pPr>
            <a:r>
              <a:rPr lang="en-US" altLang="zh-CN"/>
              <a:t>初始化数据，把L 分为L1 ([x1,y]) 和L2 ([x2,y])。</a:t>
            </a:r>
            <a:endParaRPr lang="en-US" altLang="zh-CN"/>
          </a:p>
          <a:p>
            <a:pPr marL="0" indent="0">
              <a:buNone/>
            </a:pPr>
            <a:r>
              <a:rPr lang="zh-CN" altLang="en-US"/>
              <a:t>重复以下步骤：</a:t>
            </a:r>
            <a:endParaRPr lang="zh-CN" altLang="en-US"/>
          </a:p>
          <a:p>
            <a:pPr marL="0" indent="0">
              <a:buNone/>
            </a:pPr>
            <a:r>
              <a:rPr lang="en-US" altLang="zh-CN"/>
              <a:t>a)分别用L1和L2训练出一个模型 F1和F2</a:t>
            </a:r>
            <a:endParaRPr lang="en-US" altLang="zh-CN"/>
          </a:p>
          <a:p>
            <a:pPr marL="0" indent="0">
              <a:buNone/>
            </a:pPr>
            <a:r>
              <a:rPr lang="en-US" altLang="zh-CN"/>
              <a:t>b)分别用模型F1和F2去预测U (给U打标签)，这里只选出最有把握的一些结果。</a:t>
            </a:r>
            <a:endParaRPr lang="en-US" altLang="zh-CN"/>
          </a:p>
          <a:p>
            <a:pPr marL="0" indent="0">
              <a:buNone/>
            </a:pPr>
            <a:r>
              <a:rPr lang="en-US" altLang="zh-CN"/>
              <a:t>c)把F1预测的结果放入L2，把F2预测的结果放入L1 (交叉放置)</a:t>
            </a:r>
            <a:endParaRPr lang="en-US" altLang="zh-CN"/>
          </a:p>
          <a:p>
            <a:pPr marL="0" indent="0">
              <a:buNone/>
            </a:pPr>
            <a:r>
              <a:rPr lang="en-US" altLang="zh-CN"/>
              <a:t>d)更新L 和 U</a:t>
            </a:r>
            <a:endParaRPr lang="en-US" altLang="zh-CN"/>
          </a:p>
          <a:p>
            <a:pPr marL="0" indent="0">
              <a:buNone/>
            </a:pPr>
            <a:r>
              <a:rPr lang="zh-CN" altLang="en-US"/>
              <a:t>直到数据集不发生变化</a:t>
            </a:r>
            <a:endParaRPr lang="en-US" altLang="zh-CN"/>
          </a:p>
          <a:p>
            <a:pPr marL="0" indent="0">
              <a:buNone/>
            </a:pPr>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400"/>
              <a:t>type2 </a:t>
            </a:r>
            <a:r>
              <a:rPr lang="zh-CN" altLang="en-US" sz="2400">
                <a:sym typeface="+mn-ea"/>
              </a:rPr>
              <a:t>不确切监督(inexact supervision</a:t>
            </a:r>
            <a:r>
              <a:rPr lang="en-US" altLang="zh-CN" sz="2400">
                <a:sym typeface="+mn-ea"/>
              </a:rPr>
              <a:t>)</a:t>
            </a:r>
            <a:endParaRPr lang="en-US" altLang="zh-CN" sz="2400">
              <a:sym typeface="+mn-ea"/>
            </a:endParaRPr>
          </a:p>
        </p:txBody>
      </p:sp>
      <p:sp>
        <p:nvSpPr>
          <p:cNvPr id="3" name="内容占位符 2"/>
          <p:cNvSpPr>
            <a:spLocks noGrp="1"/>
          </p:cNvSpPr>
          <p:nvPr>
            <p:ph idx="1"/>
          </p:nvPr>
        </p:nvSpPr>
        <p:spPr/>
        <p:txBody>
          <a:bodyPr/>
          <a:p>
            <a:r>
              <a:rPr lang="zh-CN" altLang="en-US"/>
              <a:t>典型应用场景：只有粗粒度的信息可用</a:t>
            </a:r>
            <a:endParaRPr lang="zh-CN" altLang="en-US"/>
          </a:p>
          <a:p>
            <a:r>
              <a:rPr lang="zh-CN" altLang="en-US" b="1"/>
              <a:t>多实例学习（multi-instance learning）</a:t>
            </a:r>
            <a:r>
              <a:rPr lang="zh-CN" altLang="en-US"/>
              <a:t>：假设训练数据集中的每个数据是一个包(Bag)，每个包都是一个示例(instance)的集合,每个包都有一个训练标记，而包中的示例是没有标记的；如果包中至少存在一个正标记的示例，则包被赋予正标记；而对于一个有负标记的包，其中所有的示例均为负标记。（这里说包中的示例没有标记，而后面又说包中至少存在一个正标记的示例时包为正标记包，是相对训练而言的，也就是说训练的时候是没有给示例标记的，只是给了包的标记，但是示例的标记是确实存在的，存在正负示例来判断正负类别）</a:t>
            </a:r>
            <a:endParaRPr lang="zh-CN" altLang="en-US"/>
          </a:p>
          <a:p>
            <a:r>
              <a:rPr lang="zh-CN" altLang="en-US"/>
              <a:t>多实例学习的目标及延申：最初目标是为看不见的</a:t>
            </a:r>
            <a:r>
              <a:rPr lang="zh-CN" altLang="en-US" b="1"/>
              <a:t>包</a:t>
            </a:r>
            <a:r>
              <a:rPr lang="zh-CN" altLang="en-US"/>
              <a:t>预测标签；随着研究的深入，一些研究试图确定使阳性</a:t>
            </a:r>
            <a:r>
              <a:rPr lang="en-US" altLang="zh-CN"/>
              <a:t>bag</a:t>
            </a:r>
            <a:r>
              <a:rPr lang="zh-CN" altLang="en-US"/>
              <a:t>为阳性的</a:t>
            </a:r>
            <a:r>
              <a:rPr lang="zh-CN" altLang="en-US" b="1"/>
              <a:t>关键实例。</a:t>
            </a:r>
            <a:endParaRPr lang="zh-CN" altLang="en-US" b="1"/>
          </a:p>
          <a:p>
            <a:pPr marL="0" indent="0">
              <a:buNone/>
            </a:pPr>
            <a:endParaRPr lang="zh-CN" altLang="en-US" b="1"/>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descr="9"/>
          <p:cNvPicPr>
            <a:picLocks noChangeAspect="1"/>
          </p:cNvPicPr>
          <p:nvPr>
            <p:ph idx="1"/>
          </p:nvPr>
        </p:nvPicPr>
        <p:blipFill>
          <a:blip r:embed="rId1"/>
          <a:stretch>
            <a:fillRect/>
          </a:stretch>
        </p:blipFill>
        <p:spPr>
          <a:xfrm>
            <a:off x="718820" y="838835"/>
            <a:ext cx="5033010" cy="2999105"/>
          </a:xfrm>
          <a:prstGeom prst="rect">
            <a:avLst/>
          </a:prstGeom>
        </p:spPr>
      </p:pic>
      <p:pic>
        <p:nvPicPr>
          <p:cNvPr id="6" name="图片 5" descr="10"/>
          <p:cNvPicPr>
            <a:picLocks noChangeAspect="1"/>
          </p:cNvPicPr>
          <p:nvPr/>
        </p:nvPicPr>
        <p:blipFill>
          <a:blip r:embed="rId2"/>
          <a:stretch>
            <a:fillRect/>
          </a:stretch>
        </p:blipFill>
        <p:spPr>
          <a:xfrm>
            <a:off x="6241415" y="664210"/>
            <a:ext cx="4838065" cy="5285105"/>
          </a:xfrm>
          <a:prstGeom prst="rect">
            <a:avLst/>
          </a:prstGeom>
        </p:spPr>
      </p:pic>
      <p:sp>
        <p:nvSpPr>
          <p:cNvPr id="7" name="文本框 6"/>
          <p:cNvSpPr txBox="1"/>
          <p:nvPr/>
        </p:nvSpPr>
        <p:spPr>
          <a:xfrm>
            <a:off x="526415" y="6366510"/>
            <a:ext cx="10350500" cy="275590"/>
          </a:xfrm>
          <a:prstGeom prst="rect">
            <a:avLst/>
          </a:prstGeom>
          <a:noFill/>
        </p:spPr>
        <p:txBody>
          <a:bodyPr wrap="square" rtlCol="0">
            <a:spAutoFit/>
          </a:bodyPr>
          <a:p>
            <a:r>
              <a:rPr lang="zh-CN" altLang="en-US" sz="1200"/>
              <a:t>Multi-scale Domain-adversarial Multiple-instance CNN for Cancer Subtype Classification with Unannotated Histopathological Images，</a:t>
            </a:r>
            <a:r>
              <a:rPr lang="en-US" altLang="zh-CN" sz="1200"/>
              <a:t>CVPR2020</a:t>
            </a:r>
            <a:endParaRPr lang="en-US" altLang="zh-CN" sz="1200"/>
          </a:p>
        </p:txBody>
      </p:sp>
      <p:cxnSp>
        <p:nvCxnSpPr>
          <p:cNvPr id="2" name="直接连接符 1"/>
          <p:cNvCxnSpPr/>
          <p:nvPr/>
        </p:nvCxnSpPr>
        <p:spPr>
          <a:xfrm flipV="1">
            <a:off x="526415" y="6208395"/>
            <a:ext cx="8041640" cy="9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400"/>
              <a:t>Type3 </a:t>
            </a:r>
            <a:r>
              <a:rPr lang="zh-CN" altLang="en-US" sz="2400"/>
              <a:t>不准确监督</a:t>
            </a:r>
            <a:r>
              <a:rPr lang="en-US" altLang="zh-CN" sz="2400"/>
              <a:t>(Inaccurate Supervision)</a:t>
            </a:r>
            <a:endParaRPr lang="en-US" altLang="zh-CN" sz="2400"/>
          </a:p>
        </p:txBody>
      </p:sp>
      <p:sp>
        <p:nvSpPr>
          <p:cNvPr id="3" name="内容占位符 2"/>
          <p:cNvSpPr>
            <a:spLocks noGrp="1"/>
          </p:cNvSpPr>
          <p:nvPr>
            <p:ph idx="1"/>
          </p:nvPr>
        </p:nvSpPr>
        <p:spPr>
          <a:xfrm>
            <a:off x="608400" y="1490400"/>
            <a:ext cx="10969200" cy="4759200"/>
          </a:xfrm>
        </p:spPr>
        <p:txBody>
          <a:bodyPr/>
          <a:p>
            <a:r>
              <a:rPr lang="zh-CN" altLang="en-US"/>
              <a:t>典型应用场景：用标签噪声学习</a:t>
            </a:r>
            <a:endParaRPr lang="zh-CN" altLang="en-US"/>
          </a:p>
          <a:p>
            <a:r>
              <a:rPr lang="zh-CN" altLang="en-US"/>
              <a:t>如何进行学习：实践当中，可以通过识别潜在的错误标记的例子，然后尝试进行一些纠正的方式进行学习。</a:t>
            </a:r>
            <a:endParaRPr lang="zh-CN" altLang="en-US"/>
          </a:p>
          <a:p>
            <a:r>
              <a:rPr lang="zh-CN" altLang="en-US"/>
              <a:t>实例：构建了一个相对邻域图，其中每个节点对应于一个训练示例，连接两个具有不同标签的节点的边称为切割边。</a:t>
            </a:r>
            <a:endParaRPr lang="zh-CN" altLang="en-US"/>
          </a:p>
          <a:p>
            <a:r>
              <a:rPr lang="zh-CN" altLang="en-US"/>
              <a:t>其他：众包（ crowdsourcing）</a:t>
            </a:r>
            <a:endParaRPr lang="zh-CN" altLang="en-US"/>
          </a:p>
        </p:txBody>
      </p:sp>
      <p:pic>
        <p:nvPicPr>
          <p:cNvPr id="4" name="图片 3" descr="11"/>
          <p:cNvPicPr>
            <a:picLocks noChangeAspect="1"/>
          </p:cNvPicPr>
          <p:nvPr/>
        </p:nvPicPr>
        <p:blipFill>
          <a:blip r:embed="rId1"/>
          <a:stretch>
            <a:fillRect/>
          </a:stretch>
        </p:blipFill>
        <p:spPr>
          <a:xfrm>
            <a:off x="6705600" y="3597910"/>
            <a:ext cx="4111625" cy="2247900"/>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br>
              <a:rPr lang="zh-CN" altLang="en-US" dirty="0">
                <a:latin typeface="+mj-ea"/>
                <a:ea typeface="+mj-ea"/>
                <a:cs typeface="+mj-ea"/>
                <a:sym typeface="+mn-ea"/>
              </a:rPr>
            </a:br>
            <a:r>
              <a:rPr lang="zh-CN" altLang="en-US" sz="2665" dirty="0">
                <a:latin typeface="+mj-ea"/>
                <a:ea typeface="+mj-ea"/>
                <a:cs typeface="+mj-ea"/>
                <a:sym typeface="+mn-ea"/>
              </a:rPr>
              <a:t>自监督学习  </a:t>
            </a:r>
            <a:r>
              <a:rPr lang="en-US" altLang="zh-CN" sz="2665" dirty="0">
                <a:latin typeface="+mj-ea"/>
                <a:ea typeface="+mj-ea"/>
                <a:cs typeface="+mj-ea"/>
                <a:sym typeface="+mn-ea"/>
              </a:rPr>
              <a:t>Self-Supervised Learning</a:t>
            </a:r>
            <a:br>
              <a:rPr lang="zh-CN" altLang="en-US" dirty="0">
                <a:latin typeface="华文新魏" panose="02010800040101010101" pitchFamily="2" charset="-122"/>
                <a:ea typeface="华文新魏" panose="02010800040101010101" pitchFamily="2" charset="-122"/>
                <a:cs typeface="Times New Roman" panose="02020603050405020304" pitchFamily="18" charset="0"/>
              </a:rPr>
            </a:br>
            <a:endParaRPr lang="zh-CN" altLang="en-US"/>
          </a:p>
        </p:txBody>
      </p:sp>
      <p:sp>
        <p:nvSpPr>
          <p:cNvPr id="3" name="内容占位符 2"/>
          <p:cNvSpPr>
            <a:spLocks noGrp="1"/>
          </p:cNvSpPr>
          <p:nvPr>
            <p:ph idx="1"/>
          </p:nvPr>
        </p:nvSpPr>
        <p:spPr/>
        <p:txBody>
          <a:bodyPr/>
          <a:p>
            <a:pPr defTabSz="822960">
              <a:lnSpc>
                <a:spcPct val="150000"/>
              </a:lnSpc>
              <a:spcBef>
                <a:spcPct val="0"/>
              </a:spcBef>
            </a:pPr>
            <a:r>
              <a:rPr lang="en-US" altLang="zh-CN" dirty="0">
                <a:solidFill>
                  <a:schemeClr val="tx1">
                    <a:lumMod val="85000"/>
                    <a:lumOff val="15000"/>
                  </a:schemeClr>
                </a:solidFill>
                <a:latin typeface="+mn-ea"/>
                <a:ea typeface="+mn-ea"/>
                <a:cs typeface="+mn-ea"/>
                <a:sym typeface="+mn-ea"/>
              </a:rPr>
              <a:t>1. </a:t>
            </a:r>
            <a:r>
              <a:rPr lang="zh-CN" altLang="en-US" dirty="0">
                <a:solidFill>
                  <a:schemeClr val="tx1">
                    <a:lumMod val="85000"/>
                    <a:lumOff val="15000"/>
                  </a:schemeClr>
                </a:solidFill>
                <a:latin typeface="+mn-ea"/>
                <a:ea typeface="+mn-ea"/>
                <a:cs typeface="+mn-ea"/>
                <a:sym typeface="+mn-ea"/>
              </a:rPr>
              <a:t>目标</a:t>
            </a:r>
            <a:endParaRPr lang="en-US" altLang="zh-CN" dirty="0">
              <a:solidFill>
                <a:schemeClr val="tx1">
                  <a:lumMod val="85000"/>
                  <a:lumOff val="15000"/>
                </a:schemeClr>
              </a:solidFill>
              <a:latin typeface="+mn-ea"/>
              <a:ea typeface="+mn-ea"/>
              <a:cs typeface="+mn-ea"/>
            </a:endParaRPr>
          </a:p>
          <a:p>
            <a:pPr defTabSz="822960">
              <a:lnSpc>
                <a:spcPct val="150000"/>
              </a:lnSpc>
              <a:spcBef>
                <a:spcPct val="0"/>
              </a:spcBef>
            </a:pPr>
            <a:r>
              <a:rPr lang="en-US" altLang="zh-CN" dirty="0">
                <a:solidFill>
                  <a:schemeClr val="tx1">
                    <a:lumMod val="85000"/>
                    <a:lumOff val="15000"/>
                  </a:schemeClr>
                </a:solidFill>
                <a:latin typeface="+mn-ea"/>
                <a:ea typeface="+mn-ea"/>
                <a:cs typeface="+mn-ea"/>
                <a:sym typeface="+mn-ea"/>
              </a:rPr>
              <a:t>2. </a:t>
            </a:r>
            <a:r>
              <a:rPr lang="zh-CN" altLang="en-US" dirty="0">
                <a:solidFill>
                  <a:schemeClr val="tx1">
                    <a:lumMod val="85000"/>
                    <a:lumOff val="15000"/>
                  </a:schemeClr>
                </a:solidFill>
                <a:latin typeface="+mn-ea"/>
                <a:ea typeface="+mn-ea"/>
                <a:cs typeface="+mn-ea"/>
                <a:sym typeface="+mn-ea"/>
              </a:rPr>
              <a:t>借口任务</a:t>
            </a:r>
            <a:endParaRPr lang="en-US" altLang="zh-CN" dirty="0">
              <a:solidFill>
                <a:schemeClr val="tx1">
                  <a:lumMod val="85000"/>
                  <a:lumOff val="15000"/>
                </a:schemeClr>
              </a:solidFill>
              <a:latin typeface="+mn-ea"/>
              <a:ea typeface="+mn-ea"/>
              <a:cs typeface="+mn-ea"/>
            </a:endParaRPr>
          </a:p>
          <a:p>
            <a:pPr defTabSz="822960">
              <a:lnSpc>
                <a:spcPct val="150000"/>
              </a:lnSpc>
              <a:spcBef>
                <a:spcPct val="0"/>
              </a:spcBef>
            </a:pPr>
            <a:r>
              <a:rPr lang="en-US" altLang="zh-CN" dirty="0">
                <a:solidFill>
                  <a:schemeClr val="tx1">
                    <a:lumMod val="85000"/>
                    <a:lumOff val="15000"/>
                  </a:schemeClr>
                </a:solidFill>
                <a:latin typeface="+mn-ea"/>
                <a:ea typeface="+mn-ea"/>
                <a:cs typeface="+mn-ea"/>
                <a:sym typeface="+mn-ea"/>
              </a:rPr>
              <a:t>3. </a:t>
            </a:r>
            <a:r>
              <a:rPr lang="zh-CN" altLang="en-US" dirty="0">
                <a:solidFill>
                  <a:schemeClr val="tx1">
                    <a:lumMod val="85000"/>
                    <a:lumOff val="15000"/>
                  </a:schemeClr>
                </a:solidFill>
                <a:latin typeface="+mn-ea"/>
                <a:ea typeface="+mn-ea"/>
                <a:cs typeface="+mn-ea"/>
                <a:sym typeface="+mn-ea"/>
              </a:rPr>
              <a:t>评估</a:t>
            </a:r>
            <a:endParaRPr lang="en-US" altLang="zh-CN" dirty="0">
              <a:solidFill>
                <a:schemeClr val="tx1">
                  <a:lumMod val="85000"/>
                  <a:lumOff val="15000"/>
                </a:schemeClr>
              </a:solidFill>
              <a:latin typeface="+mn-ea"/>
              <a:ea typeface="+mn-ea"/>
              <a:cs typeface="+mn-ea"/>
            </a:endParaRPr>
          </a:p>
          <a:p>
            <a:endParaRPr lang="zh-CN" altLang="en-US">
              <a:latin typeface="+mn-ea"/>
              <a:ea typeface="+mn-ea"/>
              <a:cs typeface="+mn-ea"/>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br>
              <a:rPr lang="en-US" altLang="zh-CN" dirty="0">
                <a:sym typeface="+mn-ea"/>
              </a:rPr>
            </a:br>
            <a:r>
              <a:rPr lang="en-US" altLang="zh-CN" dirty="0">
                <a:sym typeface="+mn-ea"/>
              </a:rPr>
              <a:t>1. </a:t>
            </a:r>
            <a:r>
              <a:rPr lang="zh-CN" altLang="en-US" dirty="0">
                <a:sym typeface="+mn-ea"/>
              </a:rPr>
              <a:t>目标</a:t>
            </a:r>
            <a:br>
              <a:rPr lang="zh-CN" altLang="en-US" dirty="0"/>
            </a:br>
            <a:endParaRPr lang="zh-CN" altLang="en-US"/>
          </a:p>
        </p:txBody>
      </p:sp>
      <p:sp>
        <p:nvSpPr>
          <p:cNvPr id="3" name="内容占位符 2"/>
          <p:cNvSpPr>
            <a:spLocks noGrp="1"/>
          </p:cNvSpPr>
          <p:nvPr>
            <p:ph idx="1"/>
          </p:nvPr>
        </p:nvSpPr>
        <p:spPr/>
        <p:txBody>
          <a:bodyPr/>
          <a:p>
            <a:pPr>
              <a:lnSpc>
                <a:spcPct val="150000"/>
              </a:lnSpc>
            </a:pPr>
            <a:r>
              <a:rPr lang="zh-CN" altLang="en-US" dirty="0">
                <a:solidFill>
                  <a:schemeClr val="tx1"/>
                </a:solidFill>
                <a:effectLst>
                  <a:outerShdw blurRad="38100" dist="19050" dir="2700000" algn="tl" rotWithShape="0">
                    <a:schemeClr val="dk1">
                      <a:alpha val="40000"/>
                    </a:schemeClr>
                  </a:outerShdw>
                </a:effectLst>
                <a:sym typeface="+mn-ea"/>
              </a:rPr>
              <a:t>背景</a:t>
            </a:r>
            <a:endParaRPr lang="en-US" altLang="zh-CN" dirty="0">
              <a:solidFill>
                <a:schemeClr val="tx1"/>
              </a:solidFill>
              <a:effectLst>
                <a:outerShdw blurRad="38100" dist="19050" dir="2700000" algn="tl" rotWithShape="0">
                  <a:schemeClr val="dk1">
                    <a:alpha val="40000"/>
                  </a:schemeClr>
                </a:outerShdw>
              </a:effectLst>
            </a:endParaRPr>
          </a:p>
          <a:p>
            <a:pPr>
              <a:lnSpc>
                <a:spcPct val="150000"/>
              </a:lnSpc>
            </a:pPr>
            <a:r>
              <a:rPr lang="zh-CN" altLang="en-US" dirty="0">
                <a:solidFill>
                  <a:srgbClr val="0070C0"/>
                </a:solidFill>
                <a:sym typeface="+mn-ea"/>
              </a:rPr>
              <a:t>当数据量足够大时</a:t>
            </a:r>
            <a:r>
              <a:rPr lang="zh-CN" altLang="en-US" dirty="0">
                <a:sym typeface="+mn-ea"/>
              </a:rPr>
              <a:t>，深度神经网络 </a:t>
            </a:r>
            <a:r>
              <a:rPr lang="en-US" altLang="zh-CN" dirty="0">
                <a:sym typeface="+mn-ea"/>
              </a:rPr>
              <a:t>+ </a:t>
            </a:r>
            <a:r>
              <a:rPr lang="zh-CN" altLang="en-US" dirty="0">
                <a:sym typeface="+mn-ea"/>
              </a:rPr>
              <a:t>有监督学习 是一个非常强大的任务解决方案。</a:t>
            </a:r>
            <a:endParaRPr lang="en-US" altLang="zh-CN" dirty="0"/>
          </a:p>
          <a:p>
            <a:pPr>
              <a:lnSpc>
                <a:spcPct val="150000"/>
              </a:lnSpc>
            </a:pPr>
            <a:endParaRPr lang="en-US" altLang="zh-CN" dirty="0"/>
          </a:p>
          <a:p>
            <a:pPr>
              <a:lnSpc>
                <a:spcPct val="150000"/>
              </a:lnSpc>
            </a:pPr>
            <a:r>
              <a:rPr lang="zh-CN" altLang="en-US" dirty="0">
                <a:solidFill>
                  <a:schemeClr val="tx1"/>
                </a:solidFill>
                <a:effectLst>
                  <a:outerShdw blurRad="38100" dist="19050" dir="2700000" algn="tl" rotWithShape="0">
                    <a:schemeClr val="dk1">
                      <a:alpha val="40000"/>
                    </a:schemeClr>
                  </a:outerShdw>
                </a:effectLst>
                <a:sym typeface="+mn-ea"/>
              </a:rPr>
              <a:t>目标</a:t>
            </a:r>
            <a:endParaRPr lang="en-US" altLang="zh-CN" dirty="0">
              <a:solidFill>
                <a:schemeClr val="tx1"/>
              </a:solidFill>
              <a:effectLst>
                <a:outerShdw blurRad="38100" dist="19050" dir="2700000" algn="tl" rotWithShape="0">
                  <a:schemeClr val="dk1">
                    <a:alpha val="40000"/>
                  </a:schemeClr>
                </a:outerShdw>
              </a:effectLst>
            </a:endParaRPr>
          </a:p>
          <a:p>
            <a:pPr marL="285750" indent="-285750">
              <a:lnSpc>
                <a:spcPct val="150000"/>
              </a:lnSpc>
              <a:buSzPct val="70000"/>
              <a:buFont typeface="Wingdings" panose="05000000000000000000" pitchFamily="2" charset="2"/>
              <a:buChar char="Ø"/>
            </a:pPr>
            <a:r>
              <a:rPr lang="zh-CN" altLang="en-US" dirty="0">
                <a:sym typeface="+mn-ea"/>
              </a:rPr>
              <a:t>降低网络对数据获取与标注的需求。</a:t>
            </a:r>
            <a:endParaRPr lang="en-US" altLang="zh-CN" dirty="0"/>
          </a:p>
          <a:p>
            <a:pPr marL="285750" indent="-285750">
              <a:lnSpc>
                <a:spcPct val="150000"/>
              </a:lnSpc>
              <a:buSzPct val="70000"/>
              <a:buFont typeface="Wingdings" panose="05000000000000000000" pitchFamily="2" charset="2"/>
              <a:buChar char="Ø"/>
            </a:pPr>
            <a:r>
              <a:rPr lang="zh-CN" altLang="en-US" dirty="0">
                <a:sym typeface="+mn-ea"/>
              </a:rPr>
              <a:t>提升表示学习 </a:t>
            </a:r>
            <a:r>
              <a:rPr lang="en-US" altLang="zh-CN" dirty="0">
                <a:sym typeface="+mn-ea"/>
              </a:rPr>
              <a:t>(representation learning) </a:t>
            </a:r>
            <a:r>
              <a:rPr lang="zh-CN" altLang="en-US" dirty="0">
                <a:sym typeface="+mn-ea"/>
              </a:rPr>
              <a:t>的性能。</a:t>
            </a:r>
            <a:r>
              <a:rPr lang="zh-CN" altLang="en-US" dirty="0">
                <a:solidFill>
                  <a:srgbClr val="2E3033"/>
                </a:solidFill>
                <a:effectLst/>
                <a:sym typeface="+mn-ea"/>
              </a:rPr>
              <a:t>表示学习需要的</a:t>
            </a:r>
            <a:r>
              <a:rPr lang="zh-CN" altLang="en-US" dirty="0">
                <a:solidFill>
                  <a:srgbClr val="2E3033"/>
                </a:solidFill>
                <a:sym typeface="+mn-ea"/>
              </a:rPr>
              <a:t>特征 </a:t>
            </a:r>
            <a:r>
              <a:rPr lang="en-US" altLang="zh-CN" dirty="0">
                <a:solidFill>
                  <a:srgbClr val="2E3033"/>
                </a:solidFill>
                <a:sym typeface="+mn-ea"/>
              </a:rPr>
              <a:t>(</a:t>
            </a:r>
            <a:r>
              <a:rPr lang="zh-CN" altLang="en-US" dirty="0">
                <a:solidFill>
                  <a:srgbClr val="2E3033"/>
                </a:solidFill>
                <a:sym typeface="+mn-ea"/>
              </a:rPr>
              <a:t>语义特征，</a:t>
            </a:r>
            <a:r>
              <a:rPr lang="en-US" altLang="zh-CN" dirty="0">
                <a:solidFill>
                  <a:srgbClr val="2E3033"/>
                </a:solidFill>
                <a:sym typeface="+mn-ea"/>
              </a:rPr>
              <a:t>semantic feature) </a:t>
            </a:r>
            <a:r>
              <a:rPr lang="zh-CN" altLang="en-US" dirty="0">
                <a:solidFill>
                  <a:srgbClr val="2E3033"/>
                </a:solidFill>
                <a:effectLst/>
                <a:sym typeface="+mn-ea"/>
              </a:rPr>
              <a:t>不是专门用于解决特定的监督任务，而是为各种下游任务封装更丰富的统计数据。</a:t>
            </a:r>
            <a:endParaRPr lang="en-US" altLang="zh-CN" b="0" i="0" dirty="0">
              <a:solidFill>
                <a:srgbClr val="2E3033"/>
              </a:solidFill>
              <a:effectLst/>
              <a:latin typeface="Arial" panose="020B0604020202090204" pitchFamily="34" charset="0"/>
            </a:endParaRPr>
          </a:p>
          <a:p>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80390" y="701675"/>
            <a:ext cx="6706235" cy="4759325"/>
          </a:xfrm>
        </p:spPr>
        <p:txBody>
          <a:bodyPr>
            <a:normAutofit/>
          </a:bodyPr>
          <a:p>
            <a:pPr>
              <a:lnSpc>
                <a:spcPct val="150000"/>
              </a:lnSpc>
            </a:pPr>
            <a:r>
              <a:rPr lang="zh-CN" altLang="en-US" sz="1800" dirty="0">
                <a:solidFill>
                  <a:schemeClr val="tx1"/>
                </a:solidFill>
                <a:effectLst>
                  <a:outerShdw blurRad="38100" dist="19050" dir="2700000" algn="tl" rotWithShape="0">
                    <a:schemeClr val="dk1">
                      <a:alpha val="40000"/>
                    </a:schemeClr>
                  </a:outerShdw>
                </a:effectLst>
                <a:sym typeface="+mn-ea"/>
              </a:rPr>
              <a:t>定义</a:t>
            </a:r>
            <a:endParaRPr lang="en-US" altLang="zh-CN" sz="1800" dirty="0">
              <a:solidFill>
                <a:schemeClr val="tx1"/>
              </a:solidFill>
              <a:effectLst>
                <a:outerShdw blurRad="38100" dist="19050" dir="2700000" algn="tl" rotWithShape="0">
                  <a:schemeClr val="dk1">
                    <a:alpha val="40000"/>
                  </a:schemeClr>
                </a:outerShdw>
              </a:effectLst>
              <a:latin typeface="Arial" panose="020B0604020202090204" pitchFamily="34" charset="0"/>
            </a:endParaRPr>
          </a:p>
          <a:p>
            <a:pPr marL="285750" indent="-285750">
              <a:lnSpc>
                <a:spcPct val="150000"/>
              </a:lnSpc>
              <a:buSzPct val="70000"/>
              <a:buFont typeface="Wingdings" panose="05000000000000000000" pitchFamily="2" charset="2"/>
              <a:buChar char="Ø"/>
            </a:pPr>
            <a:r>
              <a:rPr lang="zh-CN" altLang="en-US" sz="1800" dirty="0">
                <a:sym typeface="+mn-ea"/>
              </a:rPr>
              <a:t>无监督学习。</a:t>
            </a:r>
            <a:endParaRPr lang="en-US" altLang="zh-CN" sz="1800" dirty="0"/>
          </a:p>
          <a:p>
            <a:pPr marL="285750" indent="-285750">
              <a:lnSpc>
                <a:spcPct val="150000"/>
              </a:lnSpc>
              <a:buSzPct val="70000"/>
              <a:buFont typeface="Wingdings" panose="05000000000000000000" pitchFamily="2" charset="2"/>
              <a:buChar char="Ø"/>
            </a:pPr>
            <a:r>
              <a:rPr lang="zh-CN" altLang="en-US" sz="1800" dirty="0">
                <a:sym typeface="+mn-ea"/>
              </a:rPr>
              <a:t>数据本身，而不是人为的标注来提供监督信息。</a:t>
            </a:r>
            <a:endParaRPr lang="en-US" altLang="zh-CN" sz="1800" dirty="0"/>
          </a:p>
          <a:p>
            <a:pPr marL="285750" indent="-285750">
              <a:lnSpc>
                <a:spcPct val="150000"/>
              </a:lnSpc>
              <a:buSzPct val="70000"/>
              <a:buFont typeface="Wingdings" panose="05000000000000000000" pitchFamily="2" charset="2"/>
              <a:buChar char="Ø"/>
            </a:pPr>
            <a:r>
              <a:rPr lang="zh-CN" altLang="en-US" sz="1800" dirty="0">
                <a:sym typeface="+mn-ea"/>
              </a:rPr>
              <a:t>方法一般分为两步：</a:t>
            </a:r>
            <a:endParaRPr lang="en-US" altLang="zh-CN" sz="1800" dirty="0"/>
          </a:p>
          <a:p>
            <a:pPr marL="742950" lvl="1" indent="-285750">
              <a:lnSpc>
                <a:spcPct val="150000"/>
              </a:lnSpc>
              <a:buSzPct val="70000"/>
              <a:buFont typeface="Wingdings" panose="05000000000000000000" pitchFamily="2" charset="2"/>
              <a:buChar char="Ø"/>
            </a:pPr>
            <a:r>
              <a:rPr lang="zh-CN" altLang="en-US" sz="1800" dirty="0">
                <a:sym typeface="+mn-ea"/>
              </a:rPr>
              <a:t>定义借口任务 </a:t>
            </a:r>
            <a:r>
              <a:rPr lang="en-US" altLang="zh-CN" sz="1800" dirty="0">
                <a:sym typeface="+mn-ea"/>
              </a:rPr>
              <a:t>(pretext task / proxy task) </a:t>
            </a:r>
            <a:r>
              <a:rPr lang="zh-CN" altLang="en-US" sz="1800" dirty="0">
                <a:sym typeface="+mn-ea"/>
              </a:rPr>
              <a:t>，使网络学习我们需要的特征。</a:t>
            </a:r>
            <a:endParaRPr lang="en-US" altLang="zh-CN" sz="1800" dirty="0"/>
          </a:p>
          <a:p>
            <a:pPr marL="742950" lvl="1" indent="-285750">
              <a:lnSpc>
                <a:spcPct val="150000"/>
              </a:lnSpc>
              <a:buSzPct val="70000"/>
              <a:buFont typeface="Wingdings" panose="05000000000000000000" pitchFamily="2" charset="2"/>
              <a:buChar char="Ø"/>
            </a:pPr>
            <a:r>
              <a:rPr lang="zh-CN" altLang="en-US" sz="1800" dirty="0">
                <a:sym typeface="+mn-ea"/>
              </a:rPr>
              <a:t>在上一阶段学习到的特征随后被应用于我们感兴趣的下游任务 </a:t>
            </a:r>
            <a:r>
              <a:rPr lang="en-US" altLang="zh-CN" sz="1800" dirty="0">
                <a:sym typeface="+mn-ea"/>
              </a:rPr>
              <a:t>(downstream task) </a:t>
            </a:r>
            <a:r>
              <a:rPr lang="zh-CN" altLang="en-US" sz="1800" dirty="0">
                <a:sym typeface="+mn-ea"/>
              </a:rPr>
              <a:t>中，一般下游任务有少量人为标注。</a:t>
            </a:r>
            <a:endParaRPr lang="zh-CN" altLang="en-US" sz="1800" dirty="0"/>
          </a:p>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7801470" y="136658"/>
            <a:ext cx="4390246" cy="6126347"/>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一、半</a:t>
            </a:r>
            <a:r>
              <a:rPr lang="en-US" altLang="zh-CN"/>
              <a:t>/</a:t>
            </a:r>
            <a:r>
              <a:rPr lang="zh-CN" altLang="en-US"/>
              <a:t>弱监督</a:t>
            </a:r>
            <a:endParaRPr lang="zh-CN" altLang="en-US"/>
          </a:p>
        </p:txBody>
      </p:sp>
      <p:sp>
        <p:nvSpPr>
          <p:cNvPr id="3" name="内容占位符 2"/>
          <p:cNvSpPr>
            <a:spLocks noGrp="1"/>
          </p:cNvSpPr>
          <p:nvPr>
            <p:ph idx="1"/>
          </p:nvPr>
        </p:nvSpPr>
        <p:spPr/>
        <p:txBody>
          <a:bodyPr/>
          <a:p>
            <a:r>
              <a:rPr lang="en-US" altLang="zh-CN"/>
              <a:t>Part1</a:t>
            </a:r>
            <a:r>
              <a:rPr lang="zh-CN" altLang="en-US"/>
              <a:t>：为什么要使用半</a:t>
            </a:r>
            <a:r>
              <a:rPr lang="en-US" altLang="zh-CN"/>
              <a:t>/</a:t>
            </a:r>
            <a:r>
              <a:rPr lang="zh-CN" altLang="en-US"/>
              <a:t>弱监督？</a:t>
            </a:r>
            <a:endParaRPr lang="zh-CN" altLang="en-US"/>
          </a:p>
          <a:p>
            <a:endParaRPr lang="zh-CN" altLang="en-US"/>
          </a:p>
          <a:p>
            <a:r>
              <a:rPr lang="en-US" altLang="zh-CN"/>
              <a:t>Part2</a:t>
            </a:r>
            <a:r>
              <a:rPr lang="zh-CN" altLang="en-US"/>
              <a:t>：半</a:t>
            </a:r>
            <a:r>
              <a:rPr lang="en-US" altLang="zh-CN"/>
              <a:t>/</a:t>
            </a:r>
            <a:r>
              <a:rPr lang="zh-CN" altLang="en-US"/>
              <a:t>弱监督都有哪些类型？</a:t>
            </a:r>
            <a:endParaRPr lang="zh-CN" altLang="en-US"/>
          </a:p>
          <a:p>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400"/>
              <a:t>借口任务（Pretext Tasks）</a:t>
            </a:r>
            <a:endParaRPr lang="zh-CN" altLang="en-US" sz="2400"/>
          </a:p>
        </p:txBody>
      </p:sp>
      <p:sp>
        <p:nvSpPr>
          <p:cNvPr id="3" name="内容占位符 2"/>
          <p:cNvSpPr>
            <a:spLocks noGrp="1"/>
          </p:cNvSpPr>
          <p:nvPr>
            <p:ph idx="1"/>
          </p:nvPr>
        </p:nvSpPr>
        <p:spPr>
          <a:xfrm>
            <a:off x="608330" y="1490345"/>
            <a:ext cx="6071235" cy="4759325"/>
          </a:xfrm>
        </p:spPr>
        <p:txBody>
          <a:bodyPr/>
          <a:p>
            <a:pPr>
              <a:lnSpc>
                <a:spcPct val="150000"/>
              </a:lnSpc>
            </a:pPr>
            <a:r>
              <a:rPr lang="zh-CN" altLang="en-US" dirty="0">
                <a:solidFill>
                  <a:schemeClr val="tx1"/>
                </a:solidFill>
                <a:sym typeface="+mn-ea"/>
              </a:rPr>
              <a:t>借口任务</a:t>
            </a:r>
            <a:endParaRPr lang="en-US" altLang="zh-CN" dirty="0">
              <a:solidFill>
                <a:srgbClr val="3F6115"/>
              </a:solidFill>
            </a:endParaRPr>
          </a:p>
          <a:p>
            <a:pPr marL="285750" indent="-285750">
              <a:lnSpc>
                <a:spcPct val="150000"/>
              </a:lnSpc>
              <a:buSzPct val="70000"/>
              <a:buFont typeface="Wingdings" panose="05000000000000000000" pitchFamily="2" charset="2"/>
              <a:buChar char="Ø"/>
            </a:pPr>
            <a:r>
              <a:rPr lang="zh-CN" altLang="en-US" dirty="0">
                <a:sym typeface="+mn-ea"/>
              </a:rPr>
              <a:t>自监督学习依赖借口任务来学习特征表示。</a:t>
            </a:r>
            <a:endParaRPr lang="en-US" altLang="zh-CN" dirty="0"/>
          </a:p>
          <a:p>
            <a:pPr marL="285750" indent="-285750">
              <a:lnSpc>
                <a:spcPct val="150000"/>
              </a:lnSpc>
              <a:buSzPct val="70000"/>
              <a:buFont typeface="Wingdings" panose="05000000000000000000" pitchFamily="2" charset="2"/>
              <a:buChar char="Ø"/>
            </a:pPr>
            <a:r>
              <a:rPr lang="zh-CN" altLang="en-US" dirty="0">
                <a:sym typeface="+mn-ea"/>
              </a:rPr>
              <a:t>不用关心借口任务本身，重要的是它能使网络进行学习。</a:t>
            </a:r>
            <a:endParaRPr lang="en-US" altLang="zh-CN" dirty="0"/>
          </a:p>
          <a:p>
            <a:pPr marL="285750" indent="-285750">
              <a:lnSpc>
                <a:spcPct val="150000"/>
              </a:lnSpc>
              <a:buSzPct val="70000"/>
              <a:buFont typeface="Wingdings" panose="05000000000000000000" pitchFamily="2" charset="2"/>
              <a:buChar char="Ø"/>
            </a:pPr>
            <a:r>
              <a:rPr lang="zh-CN" altLang="en-US" dirty="0">
                <a:sym typeface="+mn-ea"/>
              </a:rPr>
              <a:t>大多数借口任务的形式为：</a:t>
            </a:r>
            <a:r>
              <a:rPr lang="zh-CN" altLang="en-US" b="1" dirty="0">
                <a:sym typeface="+mn-ea"/>
              </a:rPr>
              <a:t>扣留</a:t>
            </a:r>
            <a:r>
              <a:rPr lang="zh-CN" altLang="en-US" dirty="0">
                <a:sym typeface="+mn-ea"/>
              </a:rPr>
              <a:t>数据的一部分信息，让网络去预测这部分信息。</a:t>
            </a:r>
            <a:endParaRPr lang="en-US" altLang="zh-CN" dirty="0"/>
          </a:p>
          <a:p>
            <a:endParaRPr lang="zh-CN" altLang="en-US"/>
          </a:p>
        </p:txBody>
      </p:sp>
      <p:pic>
        <p:nvPicPr>
          <p:cNvPr id="4" name="图片 3"/>
          <p:cNvPicPr>
            <a:picLocks noChangeAspect="1"/>
          </p:cNvPicPr>
          <p:nvPr/>
        </p:nvPicPr>
        <p:blipFill>
          <a:blip r:embed="rId1"/>
          <a:stretch>
            <a:fillRect/>
          </a:stretch>
        </p:blipFill>
        <p:spPr>
          <a:xfrm>
            <a:off x="6790055" y="1490980"/>
            <a:ext cx="5020310" cy="4758690"/>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376805" y="1187450"/>
            <a:ext cx="7062470" cy="4665980"/>
          </a:xfrm>
          <a:prstGeom prst="rect">
            <a:avLst/>
          </a:prstGeom>
        </p:spPr>
      </p:pic>
      <p:sp>
        <p:nvSpPr>
          <p:cNvPr id="8" name="标题 7"/>
          <p:cNvSpPr>
            <a:spLocks noGrp="1"/>
          </p:cNvSpPr>
          <p:nvPr>
            <p:ph type="title"/>
          </p:nvPr>
        </p:nvSpPr>
        <p:spPr/>
        <p:txBody>
          <a:bodyPr/>
          <a:p>
            <a:r>
              <a:rPr lang="zh-CN" altLang="en-US" sz="2400"/>
              <a:t>借口任务分类</a:t>
            </a:r>
            <a:endParaRPr lang="zh-CN" altLang="en-US" sz="2400"/>
          </a:p>
        </p:txBody>
      </p:sp>
      <p:cxnSp>
        <p:nvCxnSpPr>
          <p:cNvPr id="2" name="直接连接符 1"/>
          <p:cNvCxnSpPr/>
          <p:nvPr/>
        </p:nvCxnSpPr>
        <p:spPr>
          <a:xfrm>
            <a:off x="96520" y="6175375"/>
            <a:ext cx="83032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255" y="6368415"/>
            <a:ext cx="11638280" cy="275590"/>
          </a:xfrm>
          <a:prstGeom prst="rect">
            <a:avLst/>
          </a:prstGeom>
          <a:noFill/>
        </p:spPr>
        <p:txBody>
          <a:bodyPr wrap="square" rtlCol="0">
            <a:spAutoFit/>
          </a:bodyPr>
          <a:p>
            <a:r>
              <a:rPr lang="zh-CN" altLang="en-US" sz="1200"/>
              <a:t>Longlong Jing, Student Member, IEEE and Yingli Tian∗, Fellow, IEEE</a:t>
            </a:r>
            <a:r>
              <a:rPr lang="en-US" altLang="zh-CN" sz="1200"/>
              <a:t>.</a:t>
            </a:r>
            <a:r>
              <a:rPr lang="zh-CN" altLang="en-US" sz="1200"/>
              <a:t>Self-supervised Visual Feature Learning with</a:t>
            </a:r>
            <a:r>
              <a:rPr lang="en-US" altLang="zh-CN" sz="1200"/>
              <a:t> </a:t>
            </a:r>
            <a:r>
              <a:rPr lang="zh-CN" altLang="en-US" sz="1200"/>
              <a:t>Deep Neural Networks: A Survey</a:t>
            </a:r>
            <a:endParaRPr lang="en-US" altLang="zh-CN" sz="1200"/>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31165" y="165100"/>
            <a:ext cx="10955020" cy="471170"/>
          </a:xfrm>
        </p:spPr>
        <p:txBody>
          <a:bodyPr>
            <a:normAutofit fontScale="90000"/>
          </a:bodyPr>
          <a:p>
            <a:br>
              <a:rPr lang="zh-CN" altLang="en-US" dirty="0">
                <a:sym typeface="+mn-ea"/>
              </a:rPr>
            </a:br>
            <a:r>
              <a:rPr lang="zh-CN" altLang="en-US" sz="2665" dirty="0">
                <a:sym typeface="+mn-ea"/>
              </a:rPr>
              <a:t>借口任务 </a:t>
            </a:r>
            <a:r>
              <a:rPr lang="en-US" altLang="zh-CN" sz="2665" dirty="0">
                <a:sym typeface="+mn-ea"/>
              </a:rPr>
              <a:t>– </a:t>
            </a:r>
            <a:r>
              <a:rPr lang="zh-CN" altLang="en-US" sz="2665" dirty="0">
                <a:sym typeface="+mn-ea"/>
              </a:rPr>
              <a:t>推断结构</a:t>
            </a:r>
            <a:br>
              <a:rPr lang="zh-CN" altLang="en-US" dirty="0"/>
            </a:br>
            <a:endParaRPr lang="zh-CN" altLang="en-US"/>
          </a:p>
        </p:txBody>
      </p:sp>
      <p:sp>
        <p:nvSpPr>
          <p:cNvPr id="4" name="文本框 3"/>
          <p:cNvSpPr txBox="1"/>
          <p:nvPr/>
        </p:nvSpPr>
        <p:spPr>
          <a:xfrm>
            <a:off x="276860" y="1000760"/>
            <a:ext cx="3709670" cy="1198880"/>
          </a:xfrm>
          <a:prstGeom prst="rect">
            <a:avLst/>
          </a:prstGeom>
          <a:noFill/>
        </p:spPr>
        <p:txBody>
          <a:bodyPr wrap="square" rtlCol="0">
            <a:spAutoFit/>
          </a:bodyPr>
          <a:p>
            <a:r>
              <a:rPr lang="zh-CN" altLang="en-US" dirty="0">
                <a:solidFill>
                  <a:srgbClr val="2E3033"/>
                </a:solidFill>
                <a:effectLst/>
                <a:latin typeface="Arial" panose="020B0604020202090204" pitchFamily="34" charset="0"/>
                <a:sym typeface="+mn-ea"/>
              </a:rPr>
              <a:t>直觉上来说，网络应该学会识别物体各个部分及其各部分之间的空间关系。</a:t>
            </a:r>
            <a:endParaRPr lang="zh-CN" altLang="en-US" dirty="0"/>
          </a:p>
          <a:p>
            <a:endParaRPr lang="zh-CN" altLang="en-US"/>
          </a:p>
        </p:txBody>
      </p:sp>
      <p:pic>
        <p:nvPicPr>
          <p:cNvPr id="11" name="图片 10"/>
          <p:cNvPicPr>
            <a:picLocks noChangeAspect="1"/>
          </p:cNvPicPr>
          <p:nvPr/>
        </p:nvPicPr>
        <p:blipFill>
          <a:blip r:embed="rId1"/>
          <a:stretch>
            <a:fillRect/>
          </a:stretch>
        </p:blipFill>
        <p:spPr>
          <a:xfrm>
            <a:off x="4262755" y="904240"/>
            <a:ext cx="5149850" cy="2501265"/>
          </a:xfrm>
          <a:prstGeom prst="rect">
            <a:avLst/>
          </a:prstGeom>
        </p:spPr>
      </p:pic>
      <p:pic>
        <p:nvPicPr>
          <p:cNvPr id="15" name="图片 14"/>
          <p:cNvPicPr>
            <a:picLocks noChangeAspect="1"/>
          </p:cNvPicPr>
          <p:nvPr/>
        </p:nvPicPr>
        <p:blipFill>
          <a:blip r:embed="rId2"/>
          <a:stretch>
            <a:fillRect/>
          </a:stretch>
        </p:blipFill>
        <p:spPr>
          <a:xfrm>
            <a:off x="3986440" y="3506486"/>
            <a:ext cx="6130660" cy="2468814"/>
          </a:xfrm>
          <a:prstGeom prst="rect">
            <a:avLst/>
          </a:prstGeom>
        </p:spPr>
      </p:pic>
      <p:sp>
        <p:nvSpPr>
          <p:cNvPr id="5" name="文本框 4"/>
          <p:cNvSpPr txBox="1"/>
          <p:nvPr/>
        </p:nvSpPr>
        <p:spPr>
          <a:xfrm>
            <a:off x="9676765" y="1710055"/>
            <a:ext cx="2235835" cy="645160"/>
          </a:xfrm>
          <a:prstGeom prst="rect">
            <a:avLst/>
          </a:prstGeom>
          <a:noFill/>
        </p:spPr>
        <p:txBody>
          <a:bodyPr wrap="square" rtlCol="0" anchor="t">
            <a:spAutoFit/>
          </a:bodyPr>
          <a:p>
            <a:pPr algn="ctr"/>
            <a:r>
              <a:rPr lang="zh-CN" altLang="en-US" dirty="0">
                <a:sym typeface="+mn-ea"/>
              </a:rPr>
              <a:t>上下文预测 </a:t>
            </a:r>
            <a:endParaRPr lang="en-US" altLang="zh-CN" dirty="0"/>
          </a:p>
          <a:p>
            <a:pPr algn="ctr"/>
            <a:r>
              <a:rPr lang="en-US" altLang="zh-CN" dirty="0">
                <a:latin typeface="+mj-lt"/>
                <a:sym typeface="+mn-ea"/>
              </a:rPr>
              <a:t>context prediction</a:t>
            </a:r>
            <a:endParaRPr lang="zh-CN" altLang="en-US"/>
          </a:p>
        </p:txBody>
      </p:sp>
      <p:sp>
        <p:nvSpPr>
          <p:cNvPr id="13" name="文本框 12"/>
          <p:cNvSpPr txBox="1"/>
          <p:nvPr/>
        </p:nvSpPr>
        <p:spPr>
          <a:xfrm>
            <a:off x="10291622" y="4778804"/>
            <a:ext cx="1620957" cy="646331"/>
          </a:xfrm>
          <a:prstGeom prst="rect">
            <a:avLst/>
          </a:prstGeom>
          <a:noFill/>
        </p:spPr>
        <p:txBody>
          <a:bodyPr wrap="none" rtlCol="0">
            <a:spAutoFit/>
          </a:bodyPr>
          <a:p>
            <a:pPr algn="ctr"/>
            <a:r>
              <a:rPr lang="zh-CN" altLang="en-US" dirty="0"/>
              <a:t>拼图游戏 </a:t>
            </a:r>
            <a:endParaRPr lang="en-US" altLang="zh-CN" dirty="0"/>
          </a:p>
          <a:p>
            <a:pPr algn="ctr"/>
            <a:r>
              <a:rPr lang="en-US" altLang="zh-CN" dirty="0"/>
              <a:t>Jigsaw puzzles </a:t>
            </a:r>
            <a:endParaRPr lang="zh-CN" altLang="en-US" dirty="0"/>
          </a:p>
        </p:txBody>
      </p:sp>
      <p:sp>
        <p:nvSpPr>
          <p:cNvPr id="6" name="文本框 5"/>
          <p:cNvSpPr txBox="1"/>
          <p:nvPr/>
        </p:nvSpPr>
        <p:spPr>
          <a:xfrm>
            <a:off x="278130" y="5975350"/>
            <a:ext cx="11636375" cy="922020"/>
          </a:xfrm>
          <a:prstGeom prst="rect">
            <a:avLst/>
          </a:prstGeom>
          <a:noFill/>
        </p:spPr>
        <p:txBody>
          <a:bodyPr wrap="square" rtlCol="0">
            <a:spAutoFit/>
          </a:bodyPr>
          <a:p>
            <a:endParaRPr lang="en-US" altLang="zh-CN" sz="1400" dirty="0" err="1">
              <a:solidFill>
                <a:srgbClr val="000000"/>
              </a:solidFill>
              <a:effectLst/>
              <a:ea typeface="微软雅黑" panose="020B0503020204020204" pitchFamily="34" charset="-122"/>
              <a:sym typeface="+mn-ea"/>
            </a:endParaRPr>
          </a:p>
          <a:p>
            <a:r>
              <a:rPr lang="en-US" altLang="zh-CN" sz="1200" dirty="0" err="1">
                <a:solidFill>
                  <a:srgbClr val="000000"/>
                </a:solidFill>
                <a:effectLst/>
                <a:ea typeface="微软雅黑" panose="020B0503020204020204" pitchFamily="34" charset="-122"/>
                <a:sym typeface="+mn-ea"/>
              </a:rPr>
              <a:t>Doersch</a:t>
            </a:r>
            <a:r>
              <a:rPr lang="en-US" altLang="zh-CN" sz="1200" dirty="0">
                <a:solidFill>
                  <a:srgbClr val="000000"/>
                </a:solidFill>
                <a:effectLst/>
                <a:ea typeface="微软雅黑" panose="020B0503020204020204" pitchFamily="34" charset="-122"/>
                <a:sym typeface="+mn-ea"/>
              </a:rPr>
              <a:t> C , Gupta A , </a:t>
            </a:r>
            <a:r>
              <a:rPr lang="en-US" altLang="zh-CN" sz="1200" dirty="0" err="1">
                <a:solidFill>
                  <a:srgbClr val="000000"/>
                </a:solidFill>
                <a:effectLst/>
                <a:ea typeface="微软雅黑" panose="020B0503020204020204" pitchFamily="34" charset="-122"/>
                <a:sym typeface="+mn-ea"/>
              </a:rPr>
              <a:t>Efros</a:t>
            </a:r>
            <a:r>
              <a:rPr lang="en-US" altLang="zh-CN" sz="1200" dirty="0">
                <a:solidFill>
                  <a:srgbClr val="000000"/>
                </a:solidFill>
                <a:effectLst/>
                <a:ea typeface="微软雅黑" panose="020B0503020204020204" pitchFamily="34" charset="-122"/>
                <a:sym typeface="+mn-ea"/>
              </a:rPr>
              <a:t> A </a:t>
            </a:r>
            <a:r>
              <a:rPr lang="en-US" altLang="zh-CN" sz="1200" dirty="0" err="1">
                <a:solidFill>
                  <a:srgbClr val="000000"/>
                </a:solidFill>
                <a:effectLst/>
                <a:ea typeface="微软雅黑" panose="020B0503020204020204" pitchFamily="34" charset="-122"/>
                <a:sym typeface="+mn-ea"/>
              </a:rPr>
              <a:t>A</a:t>
            </a:r>
            <a:r>
              <a:rPr lang="en-US" altLang="zh-CN" sz="1200" dirty="0">
                <a:solidFill>
                  <a:srgbClr val="000000"/>
                </a:solidFill>
                <a:effectLst/>
                <a:ea typeface="微软雅黑" panose="020B0503020204020204" pitchFamily="34" charset="-122"/>
                <a:sym typeface="+mn-ea"/>
              </a:rPr>
              <a:t> . Unsupervised Visual Representation Learning by Context Prediction[J]. 2015.</a:t>
            </a:r>
            <a:endParaRPr lang="en-US" altLang="zh-CN" sz="1200" b="0" i="0" dirty="0">
              <a:solidFill>
                <a:srgbClr val="000000"/>
              </a:solidFill>
              <a:effectLst/>
              <a:ea typeface="微软雅黑" panose="020B0503020204020204" pitchFamily="34" charset="-122"/>
            </a:endParaRPr>
          </a:p>
          <a:p>
            <a:r>
              <a:rPr lang="en-US" altLang="zh-CN" sz="1200" dirty="0" err="1">
                <a:solidFill>
                  <a:srgbClr val="000000"/>
                </a:solidFill>
                <a:effectLst/>
                <a:ea typeface="微软雅黑" panose="020B0503020204020204" pitchFamily="34" charset="-122"/>
                <a:sym typeface="+mn-ea"/>
              </a:rPr>
              <a:t>Noroozi</a:t>
            </a:r>
            <a:r>
              <a:rPr lang="en-US" altLang="zh-CN" sz="1200" dirty="0">
                <a:solidFill>
                  <a:srgbClr val="000000"/>
                </a:solidFill>
                <a:effectLst/>
                <a:ea typeface="微软雅黑" panose="020B0503020204020204" pitchFamily="34" charset="-122"/>
                <a:sym typeface="+mn-ea"/>
              </a:rPr>
              <a:t> M , </a:t>
            </a:r>
            <a:r>
              <a:rPr lang="en-US" altLang="zh-CN" sz="1200" dirty="0" err="1">
                <a:solidFill>
                  <a:srgbClr val="000000"/>
                </a:solidFill>
                <a:effectLst/>
                <a:ea typeface="微软雅黑" panose="020B0503020204020204" pitchFamily="34" charset="-122"/>
                <a:sym typeface="+mn-ea"/>
              </a:rPr>
              <a:t>Favaro</a:t>
            </a:r>
            <a:r>
              <a:rPr lang="en-US" altLang="zh-CN" sz="1200" dirty="0">
                <a:solidFill>
                  <a:srgbClr val="000000"/>
                </a:solidFill>
                <a:effectLst/>
                <a:ea typeface="微软雅黑" panose="020B0503020204020204" pitchFamily="34" charset="-122"/>
                <a:sym typeface="+mn-ea"/>
              </a:rPr>
              <a:t> P . Unsupervised Learning of Visual Representations by Solving Jigsaw Puzzles[J]. 2016</a:t>
            </a:r>
            <a:r>
              <a:rPr lang="en-US" altLang="zh-CN" sz="1400" dirty="0">
                <a:solidFill>
                  <a:srgbClr val="000000"/>
                </a:solidFill>
                <a:effectLst/>
                <a:ea typeface="微软雅黑" panose="020B0503020204020204" pitchFamily="34" charset="-122"/>
                <a:sym typeface="+mn-ea"/>
              </a:rPr>
              <a:t>.</a:t>
            </a:r>
            <a:endParaRPr lang="zh-CN" altLang="en-US" sz="1400" dirty="0"/>
          </a:p>
          <a:p>
            <a:endParaRPr lang="zh-CN" altLang="en-US" sz="1400"/>
          </a:p>
        </p:txBody>
      </p:sp>
      <p:cxnSp>
        <p:nvCxnSpPr>
          <p:cNvPr id="7" name="直接连接符 6"/>
          <p:cNvCxnSpPr/>
          <p:nvPr/>
        </p:nvCxnSpPr>
        <p:spPr>
          <a:xfrm>
            <a:off x="262255" y="6139180"/>
            <a:ext cx="8870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28695" y="344875"/>
            <a:ext cx="10969200" cy="705600"/>
          </a:xfrm>
        </p:spPr>
        <p:txBody>
          <a:bodyPr>
            <a:normAutofit fontScale="90000"/>
          </a:bodyPr>
          <a:p>
            <a:br>
              <a:rPr lang="zh-CN" altLang="en-US" dirty="0">
                <a:sym typeface="+mn-ea"/>
              </a:rPr>
            </a:br>
            <a:r>
              <a:rPr lang="zh-CN" altLang="en-US" sz="2665" dirty="0">
                <a:sym typeface="+mn-ea"/>
              </a:rPr>
              <a:t>借口任务 </a:t>
            </a:r>
            <a:r>
              <a:rPr lang="en-US" altLang="zh-CN" sz="2665" dirty="0">
                <a:sym typeface="+mn-ea"/>
              </a:rPr>
              <a:t>– </a:t>
            </a:r>
            <a:r>
              <a:rPr lang="zh-CN" altLang="en-US" sz="2665" dirty="0">
                <a:sym typeface="+mn-ea"/>
              </a:rPr>
              <a:t>预测转换</a:t>
            </a:r>
            <a:br>
              <a:rPr lang="zh-CN" altLang="en-US" dirty="0"/>
            </a:br>
            <a:endParaRPr lang="zh-CN" altLang="en-US"/>
          </a:p>
        </p:txBody>
      </p:sp>
      <p:sp>
        <p:nvSpPr>
          <p:cNvPr id="4" name="文本框 3"/>
          <p:cNvSpPr txBox="1"/>
          <p:nvPr/>
        </p:nvSpPr>
        <p:spPr>
          <a:xfrm>
            <a:off x="428625" y="1050290"/>
            <a:ext cx="5677535" cy="922020"/>
          </a:xfrm>
          <a:prstGeom prst="rect">
            <a:avLst/>
          </a:prstGeom>
          <a:noFill/>
        </p:spPr>
        <p:txBody>
          <a:bodyPr wrap="square" rtlCol="0">
            <a:spAutoFit/>
          </a:bodyPr>
          <a:p>
            <a:pPr algn="l">
              <a:lnSpc>
                <a:spcPct val="150000"/>
              </a:lnSpc>
            </a:pPr>
            <a:r>
              <a:rPr lang="zh-CN" altLang="en-US" dirty="0">
                <a:solidFill>
                  <a:srgbClr val="2E3033"/>
                </a:solidFill>
                <a:effectLst/>
                <a:latin typeface="Arial" panose="020B0604020202090204" pitchFamily="34" charset="0"/>
                <a:sym typeface="+mn-ea"/>
              </a:rPr>
              <a:t>直觉上来说，如果可以识别图片的内容，就可以很容易预测出旋转的角度</a:t>
            </a:r>
            <a:endParaRPr lang="zh-CN" altLang="en-US"/>
          </a:p>
        </p:txBody>
      </p:sp>
      <p:pic>
        <p:nvPicPr>
          <p:cNvPr id="3" name="图片 2" descr="截屏2021-03-22 下午1.56.52"/>
          <p:cNvPicPr>
            <a:picLocks noChangeAspect="1"/>
          </p:cNvPicPr>
          <p:nvPr/>
        </p:nvPicPr>
        <p:blipFill>
          <a:blip r:embed="rId1"/>
          <a:srcRect l="2321" t="522" r="-211" b="-14"/>
          <a:stretch>
            <a:fillRect/>
          </a:stretch>
        </p:blipFill>
        <p:spPr>
          <a:xfrm>
            <a:off x="2066925" y="1972310"/>
            <a:ext cx="7952740" cy="4599305"/>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11245" y="234385"/>
            <a:ext cx="10969200" cy="705600"/>
          </a:xfrm>
        </p:spPr>
        <p:txBody>
          <a:bodyPr>
            <a:normAutofit fontScale="90000"/>
          </a:bodyPr>
          <a:p>
            <a:br>
              <a:rPr lang="zh-CN" altLang="en-US" dirty="0">
                <a:sym typeface="+mn-ea"/>
              </a:rPr>
            </a:br>
            <a:r>
              <a:rPr lang="zh-CN" altLang="en-US" sz="2665" dirty="0">
                <a:sym typeface="+mn-ea"/>
              </a:rPr>
              <a:t>借口任务 </a:t>
            </a:r>
            <a:r>
              <a:rPr lang="en-US" altLang="zh-CN" sz="2665" dirty="0">
                <a:sym typeface="+mn-ea"/>
              </a:rPr>
              <a:t>- </a:t>
            </a:r>
            <a:r>
              <a:rPr lang="zh-CN" altLang="en-US" sz="2665" dirty="0">
                <a:sym typeface="+mn-ea"/>
              </a:rPr>
              <a:t>重建（</a:t>
            </a:r>
            <a:r>
              <a:rPr lang="en-US" altLang="zh-CN" sz="2665" dirty="0">
                <a:sym typeface="+mn-ea"/>
              </a:rPr>
              <a:t>Reconstruction</a:t>
            </a:r>
            <a:r>
              <a:rPr lang="zh-CN" altLang="en-US" sz="2665" dirty="0">
                <a:sym typeface="+mn-ea"/>
              </a:rPr>
              <a:t>）</a:t>
            </a:r>
            <a:br>
              <a:rPr lang="zh-CN" altLang="en-US" dirty="0"/>
            </a:br>
            <a:endParaRPr lang="zh-CN" altLang="en-US"/>
          </a:p>
        </p:txBody>
      </p:sp>
      <p:pic>
        <p:nvPicPr>
          <p:cNvPr id="8" name="图片 7"/>
          <p:cNvPicPr>
            <a:picLocks noChangeAspect="1"/>
          </p:cNvPicPr>
          <p:nvPr/>
        </p:nvPicPr>
        <p:blipFill>
          <a:blip r:embed="rId1"/>
          <a:stretch>
            <a:fillRect/>
          </a:stretch>
        </p:blipFill>
        <p:spPr>
          <a:xfrm>
            <a:off x="193675" y="1971675"/>
            <a:ext cx="3002915" cy="3572510"/>
          </a:xfrm>
          <a:prstGeom prst="rect">
            <a:avLst/>
          </a:prstGeom>
        </p:spPr>
      </p:pic>
      <p:pic>
        <p:nvPicPr>
          <p:cNvPr id="12" name="图片 11"/>
          <p:cNvPicPr>
            <a:picLocks noChangeAspect="1"/>
          </p:cNvPicPr>
          <p:nvPr/>
        </p:nvPicPr>
        <p:blipFill>
          <a:blip r:embed="rId2"/>
          <a:stretch>
            <a:fillRect/>
          </a:stretch>
        </p:blipFill>
        <p:spPr>
          <a:xfrm>
            <a:off x="4440555" y="1971040"/>
            <a:ext cx="2751455" cy="3573145"/>
          </a:xfrm>
          <a:prstGeom prst="rect">
            <a:avLst/>
          </a:prstGeom>
        </p:spPr>
      </p:pic>
      <p:pic>
        <p:nvPicPr>
          <p:cNvPr id="20" name="图片 19"/>
          <p:cNvPicPr>
            <a:picLocks noChangeAspect="1"/>
          </p:cNvPicPr>
          <p:nvPr/>
        </p:nvPicPr>
        <p:blipFill>
          <a:blip r:embed="rId3"/>
          <a:stretch>
            <a:fillRect/>
          </a:stretch>
        </p:blipFill>
        <p:spPr>
          <a:xfrm>
            <a:off x="8471535" y="1971675"/>
            <a:ext cx="2816225" cy="3610610"/>
          </a:xfrm>
          <a:prstGeom prst="rect">
            <a:avLst/>
          </a:prstGeom>
        </p:spPr>
      </p:pic>
      <p:sp>
        <p:nvSpPr>
          <p:cNvPr id="7" name="文本框 6"/>
          <p:cNvSpPr txBox="1"/>
          <p:nvPr/>
        </p:nvSpPr>
        <p:spPr>
          <a:xfrm>
            <a:off x="432728" y="1324757"/>
            <a:ext cx="2525050" cy="646331"/>
          </a:xfrm>
          <a:prstGeom prst="rect">
            <a:avLst/>
          </a:prstGeom>
          <a:noFill/>
        </p:spPr>
        <p:txBody>
          <a:bodyPr wrap="none" rtlCol="0">
            <a:spAutoFit/>
          </a:bodyPr>
          <a:p>
            <a:pPr algn="ctr"/>
            <a:r>
              <a:rPr lang="zh-CN" altLang="en-US" dirty="0"/>
              <a:t>去噪自编码器</a:t>
            </a:r>
            <a:endParaRPr lang="en-US" altLang="zh-CN" dirty="0"/>
          </a:p>
          <a:p>
            <a:pPr algn="ctr"/>
            <a:r>
              <a:rPr lang="en-US" altLang="zh-CN" dirty="0"/>
              <a:t>Denoising autoencoders  </a:t>
            </a:r>
            <a:endParaRPr lang="zh-CN" altLang="en-US" dirty="0"/>
          </a:p>
        </p:txBody>
      </p:sp>
      <p:sp>
        <p:nvSpPr>
          <p:cNvPr id="13" name="文本框 12"/>
          <p:cNvSpPr txBox="1"/>
          <p:nvPr/>
        </p:nvSpPr>
        <p:spPr>
          <a:xfrm>
            <a:off x="4579828" y="1324570"/>
            <a:ext cx="2472974" cy="646331"/>
          </a:xfrm>
          <a:prstGeom prst="rect">
            <a:avLst/>
          </a:prstGeom>
          <a:noFill/>
        </p:spPr>
        <p:txBody>
          <a:bodyPr wrap="square" rtlCol="0">
            <a:spAutoFit/>
          </a:bodyPr>
          <a:p>
            <a:pPr algn="ctr"/>
            <a:r>
              <a:rPr lang="zh-CN" altLang="en-US" dirty="0"/>
              <a:t>上下文编码器</a:t>
            </a:r>
            <a:endParaRPr lang="en-US" altLang="zh-CN" dirty="0"/>
          </a:p>
          <a:p>
            <a:pPr algn="ctr"/>
            <a:r>
              <a:rPr lang="en-US" altLang="zh-CN" sz="1800" b="0" i="0" dirty="0">
                <a:effectLst/>
              </a:rPr>
              <a:t>Context encoders</a:t>
            </a:r>
            <a:r>
              <a:rPr lang="en-US" altLang="zh-CN" dirty="0"/>
              <a:t> </a:t>
            </a:r>
            <a:endParaRPr lang="zh-CN" altLang="en-US" dirty="0"/>
          </a:p>
        </p:txBody>
      </p:sp>
      <p:sp>
        <p:nvSpPr>
          <p:cNvPr id="15" name="文本框 14"/>
          <p:cNvSpPr txBox="1"/>
          <p:nvPr/>
        </p:nvSpPr>
        <p:spPr>
          <a:xfrm>
            <a:off x="8643103" y="1324570"/>
            <a:ext cx="2472974" cy="646331"/>
          </a:xfrm>
          <a:prstGeom prst="rect">
            <a:avLst/>
          </a:prstGeom>
          <a:noFill/>
        </p:spPr>
        <p:txBody>
          <a:bodyPr wrap="square" rtlCol="0">
            <a:spAutoFit/>
          </a:bodyPr>
          <a:p>
            <a:pPr algn="ctr"/>
            <a:r>
              <a:rPr lang="zh-CN" altLang="en-US" dirty="0"/>
              <a:t>着色</a:t>
            </a:r>
            <a:endParaRPr lang="en-US" altLang="zh-CN" dirty="0"/>
          </a:p>
          <a:p>
            <a:pPr algn="ctr"/>
            <a:r>
              <a:rPr lang="en-US" altLang="zh-CN" sz="1800" b="0" i="0" dirty="0">
                <a:effectLst/>
              </a:rPr>
              <a:t>Colorization</a:t>
            </a:r>
            <a:r>
              <a:rPr lang="en-US" altLang="zh-CN" dirty="0"/>
              <a:t> </a:t>
            </a:r>
            <a:endParaRPr lang="zh-CN" altLang="en-US" dirty="0"/>
          </a:p>
        </p:txBody>
      </p:sp>
      <p:sp>
        <p:nvSpPr>
          <p:cNvPr id="3" name="文本框 2"/>
          <p:cNvSpPr txBox="1"/>
          <p:nvPr/>
        </p:nvSpPr>
        <p:spPr>
          <a:xfrm>
            <a:off x="151765" y="5854065"/>
            <a:ext cx="11070590" cy="1198880"/>
          </a:xfrm>
          <a:prstGeom prst="rect">
            <a:avLst/>
          </a:prstGeom>
          <a:noFill/>
        </p:spPr>
        <p:txBody>
          <a:bodyPr wrap="square" rtlCol="0">
            <a:spAutoFit/>
          </a:bodyPr>
          <a:p>
            <a:r>
              <a:rPr lang="en-US" altLang="zh-CN" sz="1200" dirty="0">
                <a:sym typeface="+mn-ea"/>
              </a:rPr>
              <a:t>Vincent, Pascal &amp; Larochelle, Hugo &amp; </a:t>
            </a:r>
            <a:r>
              <a:rPr lang="en-US" altLang="zh-CN" sz="1200" dirty="0" err="1">
                <a:sym typeface="+mn-ea"/>
              </a:rPr>
              <a:t>Bengio</a:t>
            </a:r>
            <a:r>
              <a:rPr lang="en-US" altLang="zh-CN" sz="1200" dirty="0">
                <a:sym typeface="+mn-ea"/>
              </a:rPr>
              <a:t>, Y. &amp; </a:t>
            </a:r>
            <a:r>
              <a:rPr lang="en-US" altLang="zh-CN" sz="1200" dirty="0" err="1">
                <a:sym typeface="+mn-ea"/>
              </a:rPr>
              <a:t>Manzagol</a:t>
            </a:r>
            <a:r>
              <a:rPr lang="en-US" altLang="zh-CN" sz="1200" dirty="0">
                <a:sym typeface="+mn-ea"/>
              </a:rPr>
              <a:t>, Pierre-Antoine. (2008). Extracting and composing robust features with denoising autoencoders. Proceedings of the 25th International Conference on Machine Learning. 1096-1103.</a:t>
            </a:r>
            <a:endParaRPr lang="en-US" altLang="zh-CN" sz="1200" dirty="0"/>
          </a:p>
          <a:p>
            <a:r>
              <a:rPr lang="en-US" altLang="zh-CN" sz="1200" dirty="0">
                <a:sym typeface="+mn-ea"/>
              </a:rPr>
              <a:t>Pathak D , </a:t>
            </a:r>
            <a:r>
              <a:rPr lang="en-US" altLang="zh-CN" sz="1200" dirty="0" err="1">
                <a:sym typeface="+mn-ea"/>
              </a:rPr>
              <a:t>Krahenbuhl</a:t>
            </a:r>
            <a:r>
              <a:rPr lang="en-US" altLang="zh-CN" sz="1200" dirty="0">
                <a:sym typeface="+mn-ea"/>
              </a:rPr>
              <a:t> P , Donahue J , et al. Context Encoders: Feature Learning by Inpainting[C]// 2016 IEEE Conference on Computer Vision and Pattern Recognition (CVPR). IEEE, 2016.</a:t>
            </a:r>
            <a:endParaRPr lang="en-US" altLang="zh-CN" sz="1200" dirty="0"/>
          </a:p>
          <a:p>
            <a:r>
              <a:rPr lang="pt-BR" altLang="zh-CN" sz="1200" dirty="0">
                <a:sym typeface="+mn-ea"/>
              </a:rPr>
              <a:t>Zhang R , Isola P , Efros A A . Colorful Image Colorization[J]. 2016.</a:t>
            </a:r>
            <a:endParaRPr lang="zh-CN" altLang="en-US" sz="1200" dirty="0"/>
          </a:p>
          <a:p>
            <a:endParaRPr lang="zh-CN" altLang="en-US" sz="1200"/>
          </a:p>
        </p:txBody>
      </p:sp>
      <p:cxnSp>
        <p:nvCxnSpPr>
          <p:cNvPr id="4" name="直接连接符 3"/>
          <p:cNvCxnSpPr/>
          <p:nvPr/>
        </p:nvCxnSpPr>
        <p:spPr>
          <a:xfrm>
            <a:off x="220980" y="5758180"/>
            <a:ext cx="9894570" cy="133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42030" y="235020"/>
            <a:ext cx="10969200" cy="705600"/>
          </a:xfrm>
        </p:spPr>
        <p:txBody>
          <a:bodyPr/>
          <a:p>
            <a:r>
              <a:rPr lang="zh-CN" altLang="en-US" sz="2400" dirty="0">
                <a:sym typeface="+mn-ea"/>
              </a:rPr>
              <a:t>借口任务 </a:t>
            </a:r>
            <a:r>
              <a:rPr lang="en-US" altLang="zh-CN" sz="2400" dirty="0">
                <a:sym typeface="+mn-ea"/>
              </a:rPr>
              <a:t>– </a:t>
            </a:r>
            <a:r>
              <a:rPr lang="zh-CN" altLang="en-US" sz="2400" dirty="0">
                <a:sym typeface="+mn-ea"/>
              </a:rPr>
              <a:t>多模态</a:t>
            </a:r>
            <a:endParaRPr lang="zh-CN" altLang="en-US" sz="2400"/>
          </a:p>
        </p:txBody>
      </p:sp>
      <p:pic>
        <p:nvPicPr>
          <p:cNvPr id="8" name="图片 7"/>
          <p:cNvPicPr>
            <a:picLocks noChangeAspect="1"/>
          </p:cNvPicPr>
          <p:nvPr/>
        </p:nvPicPr>
        <p:blipFill>
          <a:blip r:embed="rId1"/>
          <a:stretch>
            <a:fillRect/>
          </a:stretch>
        </p:blipFill>
        <p:spPr>
          <a:xfrm>
            <a:off x="193244" y="1772034"/>
            <a:ext cx="7362334" cy="3653451"/>
          </a:xfrm>
          <a:prstGeom prst="rect">
            <a:avLst/>
          </a:prstGeom>
        </p:spPr>
      </p:pic>
      <p:pic>
        <p:nvPicPr>
          <p:cNvPr id="10" name="图片 9"/>
          <p:cNvPicPr>
            <a:picLocks noChangeAspect="1"/>
          </p:cNvPicPr>
          <p:nvPr/>
        </p:nvPicPr>
        <p:blipFill>
          <a:blip r:embed="rId2"/>
          <a:stretch>
            <a:fillRect/>
          </a:stretch>
        </p:blipFill>
        <p:spPr>
          <a:xfrm>
            <a:off x="7759190" y="1772032"/>
            <a:ext cx="4069289" cy="3653450"/>
          </a:xfrm>
          <a:prstGeom prst="rect">
            <a:avLst/>
          </a:prstGeom>
        </p:spPr>
      </p:pic>
      <p:sp>
        <p:nvSpPr>
          <p:cNvPr id="3" name="文本框 2"/>
          <p:cNvSpPr txBox="1"/>
          <p:nvPr/>
        </p:nvSpPr>
        <p:spPr>
          <a:xfrm>
            <a:off x="193040" y="6257925"/>
            <a:ext cx="10194925" cy="368300"/>
          </a:xfrm>
          <a:prstGeom prst="rect">
            <a:avLst/>
          </a:prstGeom>
          <a:noFill/>
        </p:spPr>
        <p:txBody>
          <a:bodyPr wrap="square" rtlCol="0">
            <a:spAutoFit/>
          </a:bodyPr>
          <a:p>
            <a:r>
              <a:rPr lang="en-US" altLang="zh-CN" sz="1200" dirty="0" err="1">
                <a:sym typeface="+mn-ea"/>
              </a:rPr>
              <a:t>Arandjelovic</a:t>
            </a:r>
            <a:r>
              <a:rPr lang="en-US" altLang="zh-CN" sz="1200" dirty="0">
                <a:sym typeface="+mn-ea"/>
              </a:rPr>
              <a:t>, Relja &amp; Zisserman, Andrew. (2017). Look, Listen and Learn. 609-617. 10.1109/ICCV.2017.73.</a:t>
            </a:r>
            <a:r>
              <a:rPr lang="en-US" altLang="zh-CN" dirty="0">
                <a:sym typeface="+mn-ea"/>
              </a:rPr>
              <a:t> </a:t>
            </a:r>
            <a:endParaRPr lang="zh-CN" altLang="en-US"/>
          </a:p>
        </p:txBody>
      </p:sp>
      <p:cxnSp>
        <p:nvCxnSpPr>
          <p:cNvPr id="4" name="直接连接符 3"/>
          <p:cNvCxnSpPr/>
          <p:nvPr/>
        </p:nvCxnSpPr>
        <p:spPr>
          <a:xfrm>
            <a:off x="243840" y="6092190"/>
            <a:ext cx="87737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50897" y="1250136"/>
            <a:ext cx="3070072" cy="646331"/>
          </a:xfrm>
          <a:prstGeom prst="rect">
            <a:avLst/>
          </a:prstGeom>
          <a:noFill/>
        </p:spPr>
        <p:txBody>
          <a:bodyPr wrap="none" rtlCol="0">
            <a:spAutoFit/>
          </a:bodyPr>
          <a:p>
            <a:pPr algn="ctr"/>
            <a:r>
              <a:rPr lang="zh-CN" altLang="en-US" dirty="0"/>
              <a:t>音视频对应</a:t>
            </a:r>
            <a:endParaRPr lang="en-US" altLang="zh-CN" dirty="0"/>
          </a:p>
          <a:p>
            <a:pPr algn="ctr"/>
            <a:r>
              <a:rPr lang="en-US" altLang="zh-CN" dirty="0"/>
              <a:t>Audio-visual correspondence </a:t>
            </a:r>
            <a:endParaRPr lang="zh-CN" altLang="en-US" dirty="0"/>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11505" y="276860"/>
            <a:ext cx="10595610" cy="746760"/>
          </a:xfrm>
        </p:spPr>
        <p:txBody>
          <a:bodyPr/>
          <a:p>
            <a:r>
              <a:rPr lang="zh-CN" altLang="en-US" sz="2400" dirty="0">
                <a:sym typeface="+mn-ea"/>
              </a:rPr>
              <a:t>借口任务 </a:t>
            </a:r>
            <a:r>
              <a:rPr lang="en-US" altLang="zh-CN" sz="2400" dirty="0">
                <a:sym typeface="+mn-ea"/>
              </a:rPr>
              <a:t>– </a:t>
            </a:r>
            <a:r>
              <a:rPr lang="zh-CN" altLang="en-US" sz="2400" dirty="0">
                <a:sym typeface="+mn-ea"/>
              </a:rPr>
              <a:t>时间相关</a:t>
            </a:r>
            <a:endParaRPr lang="zh-CN" altLang="en-US" sz="2400"/>
          </a:p>
        </p:txBody>
      </p:sp>
      <p:pic>
        <p:nvPicPr>
          <p:cNvPr id="8" name="图片 7"/>
          <p:cNvPicPr>
            <a:picLocks noChangeAspect="1"/>
          </p:cNvPicPr>
          <p:nvPr/>
        </p:nvPicPr>
        <p:blipFill>
          <a:blip r:embed="rId1"/>
          <a:stretch>
            <a:fillRect/>
          </a:stretch>
        </p:blipFill>
        <p:spPr>
          <a:xfrm>
            <a:off x="1132385" y="1193589"/>
            <a:ext cx="9555064" cy="4164394"/>
          </a:xfrm>
          <a:prstGeom prst="rect">
            <a:avLst/>
          </a:prstGeom>
        </p:spPr>
      </p:pic>
      <p:sp>
        <p:nvSpPr>
          <p:cNvPr id="3" name="文本框 2"/>
          <p:cNvSpPr txBox="1"/>
          <p:nvPr/>
        </p:nvSpPr>
        <p:spPr>
          <a:xfrm>
            <a:off x="207010" y="6064885"/>
            <a:ext cx="10531475" cy="645160"/>
          </a:xfrm>
          <a:prstGeom prst="rect">
            <a:avLst/>
          </a:prstGeom>
          <a:noFill/>
        </p:spPr>
        <p:txBody>
          <a:bodyPr wrap="square" rtlCol="0">
            <a:spAutoFit/>
          </a:bodyPr>
          <a:p>
            <a:r>
              <a:rPr lang="en-US" altLang="zh-CN" sz="1200" dirty="0" err="1">
                <a:sym typeface="+mn-ea"/>
              </a:rPr>
              <a:t>Misra</a:t>
            </a:r>
            <a:r>
              <a:rPr lang="en-US" altLang="zh-CN" sz="1200" dirty="0">
                <a:sym typeface="+mn-ea"/>
              </a:rPr>
              <a:t> I , </a:t>
            </a:r>
            <a:r>
              <a:rPr lang="en-US" altLang="zh-CN" sz="1200" dirty="0" err="1">
                <a:sym typeface="+mn-ea"/>
              </a:rPr>
              <a:t>Zitnick</a:t>
            </a:r>
            <a:r>
              <a:rPr lang="en-US" altLang="zh-CN" sz="1200" dirty="0">
                <a:sym typeface="+mn-ea"/>
              </a:rPr>
              <a:t> C L , Hebert M . Shuffle and Learn: Unsupervised Learning using Temporal Order Verification[C]// European Conference on Computer Vision. Springer, Cham, 2016.</a:t>
            </a:r>
            <a:endParaRPr lang="zh-CN" altLang="en-US" sz="1200" dirty="0"/>
          </a:p>
          <a:p>
            <a:endParaRPr lang="zh-CN" altLang="en-US" sz="1200"/>
          </a:p>
        </p:txBody>
      </p:sp>
      <p:cxnSp>
        <p:nvCxnSpPr>
          <p:cNvPr id="4" name="直接连接符 3"/>
          <p:cNvCxnSpPr/>
          <p:nvPr/>
        </p:nvCxnSpPr>
        <p:spPr>
          <a:xfrm>
            <a:off x="193040" y="5788025"/>
            <a:ext cx="86772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11575" y="414725"/>
            <a:ext cx="10969200" cy="705600"/>
          </a:xfrm>
        </p:spPr>
        <p:txBody>
          <a:bodyPr>
            <a:normAutofit fontScale="90000"/>
          </a:bodyPr>
          <a:p>
            <a:br>
              <a:rPr lang="en-US" altLang="zh-CN" dirty="0">
                <a:sym typeface="+mn-ea"/>
              </a:rPr>
            </a:br>
            <a:r>
              <a:rPr lang="en-US" altLang="zh-CN" dirty="0">
                <a:sym typeface="+mn-ea"/>
              </a:rPr>
              <a:t>3. </a:t>
            </a:r>
            <a:r>
              <a:rPr lang="zh-CN" altLang="en-US" dirty="0">
                <a:sym typeface="+mn-ea"/>
              </a:rPr>
              <a:t>评估</a:t>
            </a:r>
            <a:br>
              <a:rPr lang="zh-CN" altLang="en-US" dirty="0"/>
            </a:br>
            <a:endParaRPr lang="zh-CN" altLang="en-US"/>
          </a:p>
        </p:txBody>
      </p:sp>
      <p:sp>
        <p:nvSpPr>
          <p:cNvPr id="3" name="文本框 2"/>
          <p:cNvSpPr txBox="1"/>
          <p:nvPr/>
        </p:nvSpPr>
        <p:spPr>
          <a:xfrm>
            <a:off x="857250" y="1484630"/>
            <a:ext cx="9299575" cy="2861310"/>
          </a:xfrm>
          <a:prstGeom prst="rect">
            <a:avLst/>
          </a:prstGeom>
          <a:noFill/>
        </p:spPr>
        <p:txBody>
          <a:bodyPr wrap="square" rtlCol="0">
            <a:spAutoFit/>
          </a:bodyPr>
          <a:p>
            <a:r>
              <a:rPr lang="zh-CN" altLang="en-US"/>
              <a:t>当借口任务训练完成后，获取了图像的特征表示，如何去评估该特征表示的好坏以及对其进行微调？</a:t>
            </a:r>
            <a:endParaRPr lang="zh-CN" altLang="en-US"/>
          </a:p>
          <a:p>
            <a:endParaRPr lang="zh-CN" altLang="en-US"/>
          </a:p>
          <a:p>
            <a:r>
              <a:rPr lang="zh-CN" altLang="en-US"/>
              <a:t>常用的评估任务如下：</a:t>
            </a:r>
            <a:endParaRPr lang="zh-CN" altLang="en-US"/>
          </a:p>
          <a:p>
            <a:pPr marL="285750" indent="-285750">
              <a:lnSpc>
                <a:spcPct val="150000"/>
              </a:lnSpc>
              <a:buSzPct val="70000"/>
              <a:buFont typeface="Wingdings" panose="05000000000000000000" pitchFamily="2" charset="2"/>
              <a:buChar char="Ø"/>
            </a:pPr>
            <a:r>
              <a:rPr lang="en-US" altLang="zh-CN" dirty="0">
                <a:sym typeface="+mn-ea"/>
              </a:rPr>
              <a:t>Linear classification</a:t>
            </a:r>
            <a:endParaRPr lang="en-US" altLang="zh-CN" dirty="0"/>
          </a:p>
          <a:p>
            <a:pPr marL="285750" indent="-285750">
              <a:lnSpc>
                <a:spcPct val="150000"/>
              </a:lnSpc>
              <a:buSzPct val="70000"/>
              <a:buFont typeface="Wingdings" panose="05000000000000000000" pitchFamily="2" charset="2"/>
              <a:buChar char="Ø"/>
            </a:pPr>
            <a:r>
              <a:rPr lang="en-US" altLang="zh-CN" dirty="0">
                <a:sym typeface="+mn-ea"/>
              </a:rPr>
              <a:t>Few-shot learning</a:t>
            </a:r>
            <a:endParaRPr lang="en-US" altLang="zh-CN" dirty="0"/>
          </a:p>
          <a:p>
            <a:pPr marL="285750" indent="-285750">
              <a:lnSpc>
                <a:spcPct val="150000"/>
              </a:lnSpc>
              <a:buSzPct val="70000"/>
              <a:buFont typeface="Wingdings" panose="05000000000000000000" pitchFamily="2" charset="2"/>
              <a:buChar char="Ø"/>
            </a:pPr>
            <a:r>
              <a:rPr lang="en-US" altLang="zh-CN" dirty="0">
                <a:sym typeface="+mn-ea"/>
              </a:rPr>
              <a:t>Transfer learning</a:t>
            </a:r>
            <a:endParaRPr lang="en-US" altLang="zh-CN" dirty="0">
              <a:sym typeface="+mn-ea"/>
            </a:endParaRPr>
          </a:p>
          <a:p>
            <a:pPr marL="285750" indent="-285750">
              <a:lnSpc>
                <a:spcPct val="150000"/>
              </a:lnSpc>
              <a:buSzPct val="70000"/>
              <a:buFont typeface="Wingdings" panose="05000000000000000000" pitchFamily="2" charset="2"/>
              <a:buChar char="Ø"/>
            </a:pPr>
            <a:r>
              <a:rPr lang="zh-CN" altLang="en-US"/>
              <a:t>。。。</a:t>
            </a:r>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85190" y="515620"/>
            <a:ext cx="10629265" cy="1337945"/>
          </a:xfrm>
          <a:prstGeom prst="rect">
            <a:avLst/>
          </a:prstGeom>
          <a:noFill/>
        </p:spPr>
        <p:txBody>
          <a:bodyPr wrap="square" rtlCol="0">
            <a:spAutoFit/>
          </a:bodyPr>
          <a:p>
            <a:pPr>
              <a:lnSpc>
                <a:spcPct val="150000"/>
              </a:lnSpc>
            </a:pPr>
            <a:r>
              <a:rPr lang="en-US" altLang="zh-CN" dirty="0">
                <a:solidFill>
                  <a:srgbClr val="3F6115"/>
                </a:solidFill>
                <a:sym typeface="+mn-ea"/>
              </a:rPr>
              <a:t>Linear classification/Few-shot learning</a:t>
            </a:r>
            <a:endParaRPr lang="en-US" altLang="zh-CN" dirty="0">
              <a:solidFill>
                <a:srgbClr val="3F6115"/>
              </a:solidFill>
            </a:endParaRPr>
          </a:p>
          <a:p>
            <a:pPr>
              <a:lnSpc>
                <a:spcPct val="150000"/>
              </a:lnSpc>
            </a:pPr>
            <a:r>
              <a:rPr lang="zh-CN" altLang="en-US" dirty="0">
                <a:sym typeface="+mn-ea"/>
              </a:rPr>
              <a:t>固定自监督网络的参数，用自监督网络学习到的特征表示训练一个线性分类器 </a:t>
            </a:r>
            <a:r>
              <a:rPr lang="en-US" altLang="zh-CN" dirty="0">
                <a:sym typeface="+mn-ea"/>
              </a:rPr>
              <a:t>FC layer / linear SVM</a:t>
            </a:r>
            <a:r>
              <a:rPr lang="zh-CN" altLang="en-US" dirty="0">
                <a:sym typeface="+mn-ea"/>
              </a:rPr>
              <a:t>。</a:t>
            </a:r>
            <a:endParaRPr lang="en-US" altLang="zh-CN" dirty="0"/>
          </a:p>
          <a:p>
            <a:pPr>
              <a:lnSpc>
                <a:spcPct val="150000"/>
              </a:lnSpc>
            </a:pPr>
            <a:endParaRPr lang="zh-CN" altLang="en-US"/>
          </a:p>
        </p:txBody>
      </p:sp>
      <p:pic>
        <p:nvPicPr>
          <p:cNvPr id="5" name="图片 4"/>
          <p:cNvPicPr>
            <a:picLocks noChangeAspect="1"/>
          </p:cNvPicPr>
          <p:nvPr/>
        </p:nvPicPr>
        <p:blipFill>
          <a:blip r:embed="rId1"/>
          <a:stretch>
            <a:fillRect/>
          </a:stretch>
        </p:blipFill>
        <p:spPr>
          <a:xfrm>
            <a:off x="1743075" y="1521460"/>
            <a:ext cx="7192645" cy="2023745"/>
          </a:xfrm>
          <a:prstGeom prst="rect">
            <a:avLst/>
          </a:prstGeom>
        </p:spPr>
      </p:pic>
      <p:sp>
        <p:nvSpPr>
          <p:cNvPr id="6" name="文本框 5"/>
          <p:cNvSpPr txBox="1"/>
          <p:nvPr/>
        </p:nvSpPr>
        <p:spPr>
          <a:xfrm>
            <a:off x="885190" y="3697605"/>
            <a:ext cx="5396865" cy="1198880"/>
          </a:xfrm>
          <a:prstGeom prst="rect">
            <a:avLst/>
          </a:prstGeom>
          <a:noFill/>
        </p:spPr>
        <p:txBody>
          <a:bodyPr wrap="square" rtlCol="0">
            <a:spAutoFit/>
          </a:bodyPr>
          <a:p>
            <a:pPr>
              <a:lnSpc>
                <a:spcPct val="150000"/>
              </a:lnSpc>
            </a:pPr>
            <a:r>
              <a:rPr lang="en-US" altLang="zh-CN" dirty="0">
                <a:solidFill>
                  <a:srgbClr val="3F6115"/>
                </a:solidFill>
                <a:sym typeface="+mn-ea"/>
              </a:rPr>
              <a:t> Transfer learning</a:t>
            </a:r>
            <a:endParaRPr lang="en-US" altLang="zh-CN" dirty="0">
              <a:solidFill>
                <a:srgbClr val="3F6115"/>
              </a:solidFill>
            </a:endParaRPr>
          </a:p>
          <a:p>
            <a:pPr>
              <a:lnSpc>
                <a:spcPct val="150000"/>
              </a:lnSpc>
            </a:pPr>
            <a:r>
              <a:rPr lang="zh-CN" altLang="en-US" dirty="0">
                <a:sym typeface="+mn-ea"/>
              </a:rPr>
              <a:t>在预训练模型加上任务特定的模块，并进行微调。</a:t>
            </a:r>
            <a:endParaRPr lang="en-US" altLang="zh-CN" dirty="0"/>
          </a:p>
          <a:p>
            <a:endParaRPr lang="zh-CN" altLang="en-US"/>
          </a:p>
        </p:txBody>
      </p:sp>
      <p:pic>
        <p:nvPicPr>
          <p:cNvPr id="7" name="图片 6"/>
          <p:cNvPicPr>
            <a:picLocks noChangeAspect="1"/>
          </p:cNvPicPr>
          <p:nvPr/>
        </p:nvPicPr>
        <p:blipFill>
          <a:blip r:embed="rId2"/>
          <a:stretch>
            <a:fillRect/>
          </a:stretch>
        </p:blipFill>
        <p:spPr>
          <a:xfrm>
            <a:off x="1666240" y="4759325"/>
            <a:ext cx="7345680" cy="1971040"/>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687705"/>
            <a:ext cx="10968990" cy="5838190"/>
          </a:xfrm>
        </p:spPr>
        <p:txBody>
          <a:bodyPr>
            <a:normAutofit fontScale="25000"/>
          </a:bodyPr>
          <a:p>
            <a:r>
              <a:rPr lang="zh-CN" altLang="en-US" sz="4665">
                <a:latin typeface="+mn-ea"/>
                <a:ea typeface="+mn-ea"/>
                <a:cs typeface="+mn-ea"/>
              </a:rPr>
              <a:t>参考论文：</a:t>
            </a:r>
            <a:endParaRPr lang="zh-CN" altLang="en-US" sz="4665">
              <a:latin typeface="+mn-ea"/>
              <a:ea typeface="+mn-ea"/>
              <a:cs typeface="+mn-ea"/>
            </a:endParaRPr>
          </a:p>
          <a:p>
            <a:pPr marL="0" indent="0" algn="l">
              <a:buNone/>
            </a:pPr>
            <a:r>
              <a:rPr lang="en-US" altLang="zh-CN" sz="4665">
                <a:latin typeface="+mn-ea"/>
                <a:ea typeface="+mn-ea"/>
                <a:cs typeface="+mn-ea"/>
                <a:sym typeface="+mn-ea"/>
              </a:rPr>
              <a:t>[1]</a:t>
            </a:r>
            <a:r>
              <a:rPr lang="zh-CN" altLang="en-US" sz="4665">
                <a:latin typeface="+mn-ea"/>
                <a:ea typeface="+mn-ea"/>
                <a:cs typeface="+mn-ea"/>
                <a:sym typeface="+mn-ea"/>
              </a:rPr>
              <a:t>Zhou Z H. A brief introduction to weakly supervised learning[J]. National Science Review, 2017, 5(1): 44-53</a:t>
            </a:r>
            <a:endParaRPr lang="zh-CN" altLang="en-US" sz="4665">
              <a:latin typeface="+mn-ea"/>
              <a:ea typeface="+mn-ea"/>
              <a:cs typeface="+mn-ea"/>
              <a:sym typeface="+mn-ea"/>
            </a:endParaRPr>
          </a:p>
          <a:p>
            <a:pPr marL="0" indent="0" algn="l">
              <a:buNone/>
            </a:pPr>
            <a:r>
              <a:rPr lang="en-US" altLang="zh-CN" sz="4665">
                <a:latin typeface="+mn-ea"/>
                <a:ea typeface="+mn-ea"/>
                <a:cs typeface="+mn-ea"/>
                <a:sym typeface="+mn-ea"/>
              </a:rPr>
              <a:t>[2]</a:t>
            </a:r>
            <a:r>
              <a:rPr lang="zh-CN" altLang="en-US" sz="4665">
                <a:latin typeface="+mn-ea"/>
                <a:ea typeface="+mn-ea"/>
                <a:cs typeface="+mn-ea"/>
                <a:sym typeface="+mn-ea"/>
              </a:rPr>
              <a:t>Longlong Jing, Student Member, IEEE and Yingli Tian∗, Fellow, IEEE</a:t>
            </a:r>
            <a:r>
              <a:rPr lang="en-US" altLang="zh-CN" sz="4665">
                <a:latin typeface="+mn-ea"/>
                <a:ea typeface="+mn-ea"/>
                <a:cs typeface="+mn-ea"/>
                <a:sym typeface="+mn-ea"/>
              </a:rPr>
              <a:t>.</a:t>
            </a:r>
            <a:r>
              <a:rPr lang="zh-CN" altLang="en-US" sz="4665">
                <a:latin typeface="+mn-ea"/>
                <a:ea typeface="+mn-ea"/>
                <a:cs typeface="+mn-ea"/>
                <a:sym typeface="+mn-ea"/>
              </a:rPr>
              <a:t>Self-supervised Visual Feature Learning with</a:t>
            </a:r>
            <a:r>
              <a:rPr lang="en-US" altLang="zh-CN" sz="4665">
                <a:latin typeface="+mn-ea"/>
                <a:ea typeface="+mn-ea"/>
                <a:cs typeface="+mn-ea"/>
                <a:sym typeface="+mn-ea"/>
              </a:rPr>
              <a:t> </a:t>
            </a:r>
            <a:r>
              <a:rPr lang="zh-CN" altLang="en-US" sz="4665">
                <a:latin typeface="+mn-ea"/>
                <a:ea typeface="+mn-ea"/>
                <a:cs typeface="+mn-ea"/>
                <a:sym typeface="+mn-ea"/>
              </a:rPr>
              <a:t>Deep Neural Networks: A Survey</a:t>
            </a:r>
            <a:endParaRPr lang="zh-CN" altLang="en-US" sz="4665">
              <a:latin typeface="+mn-ea"/>
              <a:ea typeface="+mn-ea"/>
              <a:cs typeface="+mn-ea"/>
              <a:sym typeface="+mn-ea"/>
            </a:endParaRPr>
          </a:p>
          <a:p>
            <a:pPr marL="0" indent="0" algn="l">
              <a:buNone/>
            </a:pPr>
            <a:r>
              <a:rPr lang="en-US" altLang="zh-CN" sz="4665">
                <a:latin typeface="+mn-ea"/>
                <a:ea typeface="+mn-ea"/>
                <a:cs typeface="+mn-ea"/>
                <a:sym typeface="+mn-ea"/>
              </a:rPr>
              <a:t>[3]</a:t>
            </a:r>
            <a:r>
              <a:rPr lang="zh-CN" altLang="en-US" sz="4665">
                <a:latin typeface="+mn-ea"/>
                <a:ea typeface="+mn-ea"/>
                <a:cs typeface="+mn-ea"/>
                <a:sym typeface="+mn-ea"/>
              </a:rPr>
              <a:t>Multi-scale Domain-adversarial Multiple-instance CNN for Cancer Subtype Classification with Unannotated Histopathological Images，</a:t>
            </a:r>
            <a:r>
              <a:rPr lang="en-US" altLang="zh-CN" sz="4665">
                <a:latin typeface="+mn-ea"/>
                <a:ea typeface="+mn-ea"/>
                <a:cs typeface="+mn-ea"/>
                <a:sym typeface="+mn-ea"/>
              </a:rPr>
              <a:t>CVPR2020</a:t>
            </a:r>
            <a:endParaRPr lang="en-US" altLang="zh-CN" sz="4665">
              <a:latin typeface="+mn-ea"/>
              <a:ea typeface="+mn-ea"/>
              <a:cs typeface="+mn-ea"/>
              <a:sym typeface="+mn-ea"/>
            </a:endParaRPr>
          </a:p>
          <a:p>
            <a:pPr marL="0" indent="0" algn="l">
              <a:buNone/>
            </a:pPr>
            <a:r>
              <a:rPr lang="en-US" altLang="zh-CN" sz="4665" dirty="0" err="1">
                <a:solidFill>
                  <a:srgbClr val="000000"/>
                </a:solidFill>
                <a:effectLst/>
                <a:latin typeface="+mn-ea"/>
                <a:ea typeface="+mn-ea"/>
                <a:cs typeface="+mn-ea"/>
                <a:sym typeface="+mn-ea"/>
              </a:rPr>
              <a:t>[4]Doersch</a:t>
            </a:r>
            <a:r>
              <a:rPr lang="en-US" altLang="zh-CN" sz="4665" dirty="0">
                <a:solidFill>
                  <a:srgbClr val="000000"/>
                </a:solidFill>
                <a:effectLst/>
                <a:latin typeface="+mn-ea"/>
                <a:ea typeface="+mn-ea"/>
                <a:cs typeface="+mn-ea"/>
                <a:sym typeface="+mn-ea"/>
              </a:rPr>
              <a:t> C , Gupta A , </a:t>
            </a:r>
            <a:r>
              <a:rPr lang="en-US" altLang="zh-CN" sz="4665" dirty="0" err="1">
                <a:solidFill>
                  <a:srgbClr val="000000"/>
                </a:solidFill>
                <a:effectLst/>
                <a:latin typeface="+mn-ea"/>
                <a:ea typeface="+mn-ea"/>
                <a:cs typeface="+mn-ea"/>
                <a:sym typeface="+mn-ea"/>
              </a:rPr>
              <a:t>Efros</a:t>
            </a:r>
            <a:r>
              <a:rPr lang="en-US" altLang="zh-CN" sz="4665" dirty="0">
                <a:solidFill>
                  <a:srgbClr val="000000"/>
                </a:solidFill>
                <a:effectLst/>
                <a:latin typeface="+mn-ea"/>
                <a:ea typeface="+mn-ea"/>
                <a:cs typeface="+mn-ea"/>
                <a:sym typeface="+mn-ea"/>
              </a:rPr>
              <a:t> A </a:t>
            </a:r>
            <a:r>
              <a:rPr lang="en-US" altLang="zh-CN" sz="4665" dirty="0" err="1">
                <a:solidFill>
                  <a:srgbClr val="000000"/>
                </a:solidFill>
                <a:effectLst/>
                <a:latin typeface="+mn-ea"/>
                <a:ea typeface="+mn-ea"/>
                <a:cs typeface="+mn-ea"/>
                <a:sym typeface="+mn-ea"/>
              </a:rPr>
              <a:t>A</a:t>
            </a:r>
            <a:r>
              <a:rPr lang="en-US" altLang="zh-CN" sz="4665" dirty="0">
                <a:solidFill>
                  <a:srgbClr val="000000"/>
                </a:solidFill>
                <a:effectLst/>
                <a:latin typeface="+mn-ea"/>
                <a:ea typeface="+mn-ea"/>
                <a:cs typeface="+mn-ea"/>
                <a:sym typeface="+mn-ea"/>
              </a:rPr>
              <a:t> . Unsupervised Visual Representation Learning by Context Prediction[J]. 2015.</a:t>
            </a:r>
            <a:endParaRPr lang="en-US" altLang="zh-CN" sz="4665" b="0" i="0" dirty="0">
              <a:solidFill>
                <a:srgbClr val="000000"/>
              </a:solidFill>
              <a:effectLst/>
              <a:latin typeface="+mn-ea"/>
              <a:ea typeface="+mn-ea"/>
              <a:cs typeface="+mn-ea"/>
            </a:endParaRPr>
          </a:p>
          <a:p>
            <a:pPr marL="0" indent="0" algn="l">
              <a:buNone/>
            </a:pPr>
            <a:r>
              <a:rPr lang="en-US" altLang="zh-CN" sz="4665" dirty="0" err="1">
                <a:solidFill>
                  <a:srgbClr val="000000"/>
                </a:solidFill>
                <a:effectLst/>
                <a:latin typeface="+mn-ea"/>
                <a:ea typeface="+mn-ea"/>
                <a:cs typeface="+mn-ea"/>
                <a:sym typeface="+mn-ea"/>
              </a:rPr>
              <a:t>[5]Noroozi</a:t>
            </a:r>
            <a:r>
              <a:rPr lang="en-US" altLang="zh-CN" sz="4665" dirty="0">
                <a:solidFill>
                  <a:srgbClr val="000000"/>
                </a:solidFill>
                <a:effectLst/>
                <a:latin typeface="+mn-ea"/>
                <a:ea typeface="+mn-ea"/>
                <a:cs typeface="+mn-ea"/>
                <a:sym typeface="+mn-ea"/>
              </a:rPr>
              <a:t> M , </a:t>
            </a:r>
            <a:r>
              <a:rPr lang="en-US" altLang="zh-CN" sz="4665" dirty="0" err="1">
                <a:solidFill>
                  <a:srgbClr val="000000"/>
                </a:solidFill>
                <a:effectLst/>
                <a:latin typeface="+mn-ea"/>
                <a:ea typeface="+mn-ea"/>
                <a:cs typeface="+mn-ea"/>
                <a:sym typeface="+mn-ea"/>
              </a:rPr>
              <a:t>Favaro</a:t>
            </a:r>
            <a:r>
              <a:rPr lang="en-US" altLang="zh-CN" sz="4665" dirty="0">
                <a:solidFill>
                  <a:srgbClr val="000000"/>
                </a:solidFill>
                <a:effectLst/>
                <a:latin typeface="+mn-ea"/>
                <a:ea typeface="+mn-ea"/>
                <a:cs typeface="+mn-ea"/>
                <a:sym typeface="+mn-ea"/>
              </a:rPr>
              <a:t> P . Unsupervised Learning of Visual Representations by Solving Jigsaw Puzzles[J]. 2016.</a:t>
            </a:r>
            <a:endParaRPr lang="en-US" altLang="zh-CN" sz="4665" dirty="0">
              <a:solidFill>
                <a:srgbClr val="000000"/>
              </a:solidFill>
              <a:effectLst/>
              <a:latin typeface="+mn-ea"/>
              <a:ea typeface="+mn-ea"/>
              <a:cs typeface="+mn-ea"/>
              <a:sym typeface="+mn-ea"/>
            </a:endParaRPr>
          </a:p>
          <a:p>
            <a:pPr marL="0" indent="0" algn="l">
              <a:buNone/>
            </a:pPr>
            <a:r>
              <a:rPr lang="en-US" altLang="zh-CN" sz="4665" dirty="0">
                <a:latin typeface="+mn-ea"/>
                <a:ea typeface="+mn-ea"/>
                <a:cs typeface="+mn-ea"/>
                <a:sym typeface="+mn-ea"/>
              </a:rPr>
              <a:t>[6]Vincent, Pascal &amp; Larochelle, Hugo &amp; </a:t>
            </a:r>
            <a:r>
              <a:rPr lang="en-US" altLang="zh-CN" sz="4665" dirty="0" err="1">
                <a:latin typeface="+mn-ea"/>
                <a:ea typeface="+mn-ea"/>
                <a:cs typeface="+mn-ea"/>
                <a:sym typeface="+mn-ea"/>
              </a:rPr>
              <a:t>Bengio</a:t>
            </a:r>
            <a:r>
              <a:rPr lang="en-US" altLang="zh-CN" sz="4665" dirty="0">
                <a:latin typeface="+mn-ea"/>
                <a:ea typeface="+mn-ea"/>
                <a:cs typeface="+mn-ea"/>
                <a:sym typeface="+mn-ea"/>
              </a:rPr>
              <a:t>, Y. &amp; </a:t>
            </a:r>
            <a:r>
              <a:rPr lang="en-US" altLang="zh-CN" sz="4665" dirty="0" err="1">
                <a:latin typeface="+mn-ea"/>
                <a:ea typeface="+mn-ea"/>
                <a:cs typeface="+mn-ea"/>
                <a:sym typeface="+mn-ea"/>
              </a:rPr>
              <a:t>Manzagol</a:t>
            </a:r>
            <a:r>
              <a:rPr lang="en-US" altLang="zh-CN" sz="4665" dirty="0">
                <a:latin typeface="+mn-ea"/>
                <a:ea typeface="+mn-ea"/>
                <a:cs typeface="+mn-ea"/>
                <a:sym typeface="+mn-ea"/>
              </a:rPr>
              <a:t>, Pierre-Antoine. (2008). Extracting and composing robust features with denoising autoencoders. Proceedings of the 25th International Conference on Machine Learning. 1096-1103.</a:t>
            </a:r>
            <a:endParaRPr lang="en-US" altLang="zh-CN" sz="4665" dirty="0">
              <a:latin typeface="+mn-ea"/>
              <a:ea typeface="+mn-ea"/>
              <a:cs typeface="+mn-ea"/>
            </a:endParaRPr>
          </a:p>
          <a:p>
            <a:pPr marL="0" indent="0" algn="l">
              <a:buNone/>
            </a:pPr>
            <a:r>
              <a:rPr lang="en-US" altLang="zh-CN" sz="4665" dirty="0">
                <a:latin typeface="+mn-ea"/>
                <a:ea typeface="+mn-ea"/>
                <a:cs typeface="+mn-ea"/>
                <a:sym typeface="+mn-ea"/>
              </a:rPr>
              <a:t>[7]Pathak D , </a:t>
            </a:r>
            <a:r>
              <a:rPr lang="en-US" altLang="zh-CN" sz="4665" dirty="0" err="1">
                <a:latin typeface="+mn-ea"/>
                <a:ea typeface="+mn-ea"/>
                <a:cs typeface="+mn-ea"/>
                <a:sym typeface="+mn-ea"/>
              </a:rPr>
              <a:t>Krahenbuhl</a:t>
            </a:r>
            <a:r>
              <a:rPr lang="en-US" altLang="zh-CN" sz="4665" dirty="0">
                <a:latin typeface="+mn-ea"/>
                <a:ea typeface="+mn-ea"/>
                <a:cs typeface="+mn-ea"/>
                <a:sym typeface="+mn-ea"/>
              </a:rPr>
              <a:t> P , Donahue J , et al. Context Encoders: Feature Learning by Inpainting[C]// 2016 IEEE Conference on Computer Vision and Pattern Recognition (CVPR). IEEE, 2016.</a:t>
            </a:r>
            <a:endParaRPr lang="en-US" altLang="zh-CN" sz="4665" dirty="0">
              <a:latin typeface="+mn-ea"/>
              <a:ea typeface="+mn-ea"/>
              <a:cs typeface="+mn-ea"/>
            </a:endParaRPr>
          </a:p>
          <a:p>
            <a:pPr marL="0" indent="0" algn="l">
              <a:buNone/>
            </a:pPr>
            <a:r>
              <a:rPr lang="en-US" altLang="pt-BR" sz="4665" dirty="0">
                <a:latin typeface="+mn-ea"/>
                <a:ea typeface="+mn-ea"/>
                <a:cs typeface="+mn-ea"/>
                <a:sym typeface="+mn-ea"/>
              </a:rPr>
              <a:t>[8]</a:t>
            </a:r>
            <a:r>
              <a:rPr lang="pt-BR" altLang="zh-CN" sz="4665" dirty="0">
                <a:latin typeface="+mn-ea"/>
                <a:ea typeface="+mn-ea"/>
                <a:cs typeface="+mn-ea"/>
                <a:sym typeface="+mn-ea"/>
              </a:rPr>
              <a:t>Zhang R , Isola P , Efros A A . Colorful Image Colorization[J]. 2016.</a:t>
            </a:r>
            <a:endParaRPr lang="pt-BR" altLang="zh-CN" sz="4665" dirty="0">
              <a:latin typeface="+mn-ea"/>
              <a:ea typeface="+mn-ea"/>
              <a:cs typeface="+mn-ea"/>
              <a:sym typeface="+mn-ea"/>
            </a:endParaRPr>
          </a:p>
          <a:p>
            <a:pPr marL="0" indent="0" algn="l">
              <a:buNone/>
            </a:pPr>
            <a:r>
              <a:rPr lang="en-US" altLang="zh-CN" sz="4665" dirty="0" err="1">
                <a:latin typeface="+mn-ea"/>
                <a:ea typeface="+mn-ea"/>
                <a:cs typeface="+mn-ea"/>
                <a:sym typeface="+mn-ea"/>
              </a:rPr>
              <a:t>[9]Arandjelovic</a:t>
            </a:r>
            <a:r>
              <a:rPr lang="en-US" altLang="zh-CN" sz="4665" dirty="0">
                <a:latin typeface="+mn-ea"/>
                <a:ea typeface="+mn-ea"/>
                <a:cs typeface="+mn-ea"/>
                <a:sym typeface="+mn-ea"/>
              </a:rPr>
              <a:t>, Relja &amp; Zisserman, Andrew. (2017). Look, Listen and Learn. 609-617. 10.1109/ICCV.2017.73.</a:t>
            </a:r>
            <a:endParaRPr lang="en-US" altLang="zh-CN" sz="4665" dirty="0">
              <a:latin typeface="+mn-ea"/>
              <a:ea typeface="+mn-ea"/>
              <a:cs typeface="+mn-ea"/>
              <a:sym typeface="+mn-ea"/>
            </a:endParaRPr>
          </a:p>
          <a:p>
            <a:pPr marL="0" indent="0" algn="l">
              <a:buNone/>
            </a:pPr>
            <a:r>
              <a:rPr lang="en-US" altLang="zh-CN" sz="4665" dirty="0" err="1">
                <a:latin typeface="+mn-ea"/>
                <a:ea typeface="+mn-ea"/>
                <a:cs typeface="+mn-ea"/>
                <a:sym typeface="+mn-ea"/>
              </a:rPr>
              <a:t>[10]Misra</a:t>
            </a:r>
            <a:r>
              <a:rPr lang="en-US" altLang="zh-CN" sz="4665" dirty="0">
                <a:latin typeface="+mn-ea"/>
                <a:ea typeface="+mn-ea"/>
                <a:cs typeface="+mn-ea"/>
                <a:sym typeface="+mn-ea"/>
              </a:rPr>
              <a:t> I , </a:t>
            </a:r>
            <a:r>
              <a:rPr lang="en-US" altLang="zh-CN" sz="4665" dirty="0" err="1">
                <a:latin typeface="+mn-ea"/>
                <a:ea typeface="+mn-ea"/>
                <a:cs typeface="+mn-ea"/>
                <a:sym typeface="+mn-ea"/>
              </a:rPr>
              <a:t>Zitnick</a:t>
            </a:r>
            <a:r>
              <a:rPr lang="en-US" altLang="zh-CN" sz="4665" dirty="0">
                <a:latin typeface="+mn-ea"/>
                <a:ea typeface="+mn-ea"/>
                <a:cs typeface="+mn-ea"/>
                <a:sym typeface="+mn-ea"/>
              </a:rPr>
              <a:t> C L , Hebert M . Shuffle and Learn: Unsupervised Learning using Temporal Order Verification[C]// European Conference on Computer Vision. Springer, Cham, 2016.</a:t>
            </a:r>
            <a:endParaRPr lang="zh-CN" altLang="en-US" sz="4665" dirty="0">
              <a:latin typeface="+mn-ea"/>
              <a:ea typeface="+mn-ea"/>
              <a:cs typeface="+mn-ea"/>
            </a:endParaRPr>
          </a:p>
          <a:p>
            <a:pPr marL="0" indent="0">
              <a:buNone/>
            </a:pPr>
            <a:endParaRPr lang="zh-CN" altLang="en-US" sz="4665" dirty="0">
              <a:latin typeface="+mn-ea"/>
              <a:ea typeface="+mn-ea"/>
              <a:cs typeface="+mn-ea"/>
            </a:endParaRPr>
          </a:p>
          <a:p>
            <a:endParaRPr lang="zh-CN" altLang="en-US" dirty="0"/>
          </a:p>
          <a:p>
            <a:endParaRPr lang="en-US" altLang="zh-CN"/>
          </a:p>
          <a:p>
            <a:endParaRPr lang="en-US" altLang="zh-CN"/>
          </a:p>
          <a:p>
            <a:endParaRPr lang="zh-CN" altLang="en-US"/>
          </a:p>
          <a:p>
            <a:endParaRPr lang="zh-CN" altLang="en-US"/>
          </a:p>
          <a:p>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Part1 </a:t>
            </a:r>
            <a:r>
              <a:rPr lang="en-US" altLang="zh-CN" sz="2400"/>
              <a:t>Why</a:t>
            </a:r>
            <a:endParaRPr lang="en-US" altLang="zh-CN" sz="2400"/>
          </a:p>
        </p:txBody>
      </p:sp>
      <p:sp>
        <p:nvSpPr>
          <p:cNvPr id="3" name="内容占位符 2"/>
          <p:cNvSpPr>
            <a:spLocks noGrp="1"/>
          </p:cNvSpPr>
          <p:nvPr>
            <p:ph idx="1"/>
          </p:nvPr>
        </p:nvSpPr>
        <p:spPr/>
        <p:txBody>
          <a:bodyPr>
            <a:normAutofit lnSpcReduction="10000"/>
          </a:bodyPr>
          <a:p>
            <a:r>
              <a:rPr lang="en-US" altLang="zh-CN"/>
              <a:t>1.</a:t>
            </a:r>
            <a:r>
              <a:rPr lang="zh-CN" altLang="en-US"/>
              <a:t>有监督：让机器去学习 x 到 y 的一种映射，</a:t>
            </a:r>
            <a:r>
              <a:rPr lang="en-US" altLang="zh-CN"/>
              <a:t>x</a:t>
            </a:r>
            <a:r>
              <a:rPr lang="zh-CN" altLang="en-US"/>
              <a:t> 可以看成是特征向量，维度根据任务可以从几十到几万甚至上百万，y 可以看成是标签，(x, y) 构成了一个训练样本，有输入，输出。</a:t>
            </a:r>
            <a:endParaRPr lang="zh-CN" altLang="en-US"/>
          </a:p>
          <a:p>
            <a:endParaRPr lang="zh-CN" altLang="en-US"/>
          </a:p>
          <a:p>
            <a:r>
              <a:rPr lang="en-US" altLang="zh-CN"/>
              <a:t>2.</a:t>
            </a:r>
            <a:r>
              <a:rPr lang="zh-CN" altLang="en-US"/>
              <a:t>标记不足：</a:t>
            </a:r>
            <a:r>
              <a:rPr lang="en-US" altLang="zh-CN"/>
              <a:t>虽然</a:t>
            </a:r>
            <a:r>
              <a:rPr lang="zh-CN" altLang="en-US"/>
              <a:t>进入</a:t>
            </a:r>
            <a:r>
              <a:rPr lang="en-US" altLang="zh-CN"/>
              <a:t>了大数据时代，每时每刻都会产生很多的数据，图像，视频，这些数据</a:t>
            </a:r>
            <a:r>
              <a:rPr lang="zh-CN" altLang="en-US"/>
              <a:t>可以当作</a:t>
            </a:r>
            <a:r>
              <a:rPr lang="en-US" altLang="zh-CN"/>
              <a:t> x，为了构造一个识别模型，有足够多的 x，可是我们却缺乏相对应的 y，为了给图像进行标注，还是要耗费很多的人力以及时间。</a:t>
            </a:r>
            <a:endParaRPr lang="en-US" altLang="zh-CN"/>
          </a:p>
          <a:p>
            <a:endParaRPr lang="en-US" altLang="zh-CN"/>
          </a:p>
          <a:p>
            <a:r>
              <a:rPr lang="en-US" altLang="zh-CN"/>
              <a:t>3.</a:t>
            </a:r>
            <a:r>
              <a:rPr lang="zh-CN" altLang="en-US"/>
              <a:t>无监督学习进展不理想：无监督的学习在不借助</a:t>
            </a:r>
            <a:r>
              <a:rPr lang="en-US" altLang="zh-CN"/>
              <a:t>y</a:t>
            </a:r>
            <a:r>
              <a:rPr lang="zh-CN" altLang="en-US"/>
              <a:t>的情况下直接去学习 x 之间的内在联系，由于完全的无监督学习完全失去 y 的指引，模型自己也不知道该如何去表示 x，因此进展的不顺利。</a:t>
            </a:r>
            <a:endParaRPr lang="zh-CN" altLang="en-US"/>
          </a:p>
          <a:p>
            <a:pPr marL="0" indent="0">
              <a:buNone/>
            </a:pPr>
            <a:r>
              <a:rPr lang="zh-CN" altLang="en-US"/>
              <a:t>基于以上几点，就出现了介于有监督和无监督之间的弱监督学习。弱监督学习，既要依赖一定的标签的指引</a:t>
            </a:r>
            <a:r>
              <a:rPr lang="en-US" altLang="zh-CN"/>
              <a:t>x</a:t>
            </a:r>
            <a:r>
              <a:rPr lang="zh-CN" altLang="en-US"/>
              <a:t>的表示，但也能利用无标签的数据帮助模型提升表达能力。</a:t>
            </a: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Part2</a:t>
            </a:r>
            <a:r>
              <a:rPr lang="zh-CN" altLang="en-US">
                <a:sym typeface="+mn-ea"/>
              </a:rPr>
              <a:t>： </a:t>
            </a:r>
            <a:r>
              <a:rPr lang="en-US" altLang="zh-CN" sz="2400">
                <a:sym typeface="+mn-ea"/>
              </a:rPr>
              <a:t>T</a:t>
            </a:r>
            <a:r>
              <a:rPr lang="zh-CN" altLang="en-US" sz="2400">
                <a:sym typeface="+mn-ea"/>
              </a:rPr>
              <a:t>hree types of weak supervision</a:t>
            </a:r>
            <a:endParaRPr lang="zh-CN" altLang="en-US" sz="2400">
              <a:sym typeface="+mn-ea"/>
            </a:endParaRPr>
          </a:p>
        </p:txBody>
      </p:sp>
      <p:sp>
        <p:nvSpPr>
          <p:cNvPr id="3" name="内容占位符 2"/>
          <p:cNvSpPr>
            <a:spLocks noGrp="1"/>
          </p:cNvSpPr>
          <p:nvPr>
            <p:ph idx="1"/>
          </p:nvPr>
        </p:nvSpPr>
        <p:spPr/>
        <p:txBody>
          <a:bodyPr/>
          <a:p>
            <a:endParaRPr lang="zh-CN" altLang="en-US"/>
          </a:p>
        </p:txBody>
      </p:sp>
      <p:sp>
        <p:nvSpPr>
          <p:cNvPr id="6" name="饼形 5"/>
          <p:cNvSpPr/>
          <p:nvPr/>
        </p:nvSpPr>
        <p:spPr>
          <a:xfrm>
            <a:off x="5147945" y="3103245"/>
            <a:ext cx="1896110" cy="1979295"/>
          </a:xfrm>
          <a:prstGeom prst="pie">
            <a:avLst>
              <a:gd name="adj1" fmla="val 21462234"/>
              <a:gd name="adj2" fmla="val 71190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饼形 6"/>
          <p:cNvSpPr/>
          <p:nvPr/>
        </p:nvSpPr>
        <p:spPr>
          <a:xfrm rot="7680000">
            <a:off x="5135880" y="3072130"/>
            <a:ext cx="1919605" cy="2040890"/>
          </a:xfrm>
          <a:prstGeom prst="pie">
            <a:avLst>
              <a:gd name="adj1" fmla="val 21004550"/>
              <a:gd name="adj2" fmla="val 665042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tx1"/>
              </a:solidFill>
            </a:endParaRPr>
          </a:p>
        </p:txBody>
      </p:sp>
      <p:sp>
        <p:nvSpPr>
          <p:cNvPr id="9" name="饼形 8"/>
          <p:cNvSpPr/>
          <p:nvPr/>
        </p:nvSpPr>
        <p:spPr>
          <a:xfrm rot="15420000">
            <a:off x="5070475" y="3145790"/>
            <a:ext cx="2001520" cy="1893570"/>
          </a:xfrm>
          <a:prstGeom prst="pie">
            <a:avLst>
              <a:gd name="adj1" fmla="val 20512758"/>
              <a:gd name="adj2" fmla="val 610234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solidFill>
                <a:schemeClr val="tx1"/>
              </a:solidFill>
            </a:endParaRPr>
          </a:p>
        </p:txBody>
      </p:sp>
      <p:sp>
        <p:nvSpPr>
          <p:cNvPr id="10" name="右箭头 9"/>
          <p:cNvSpPr/>
          <p:nvPr/>
        </p:nvSpPr>
        <p:spPr>
          <a:xfrm rot="19020000">
            <a:off x="6703060" y="2985770"/>
            <a:ext cx="651510" cy="414020"/>
          </a:xfrm>
          <a:prstGeom prst="rightArrow">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11" name="右箭头 10"/>
          <p:cNvSpPr/>
          <p:nvPr/>
        </p:nvSpPr>
        <p:spPr>
          <a:xfrm rot="10800000">
            <a:off x="4441825" y="3998595"/>
            <a:ext cx="598170" cy="374015"/>
          </a:xfrm>
          <a:prstGeom prst="rightArrow">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12" name="右箭头 11"/>
          <p:cNvSpPr/>
          <p:nvPr/>
        </p:nvSpPr>
        <p:spPr>
          <a:xfrm rot="1680000">
            <a:off x="6842125" y="4707255"/>
            <a:ext cx="620395" cy="396875"/>
          </a:xfrm>
          <a:prstGeom prst="rightArrow">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14" name="文本框 13"/>
          <p:cNvSpPr txBox="1"/>
          <p:nvPr/>
        </p:nvSpPr>
        <p:spPr>
          <a:xfrm>
            <a:off x="608330" y="3662680"/>
            <a:ext cx="3833495" cy="922020"/>
          </a:xfrm>
          <a:prstGeom prst="rect">
            <a:avLst/>
          </a:prstGeom>
          <a:noFill/>
        </p:spPr>
        <p:txBody>
          <a:bodyPr wrap="square" rtlCol="0">
            <a:spAutoFit/>
          </a:bodyPr>
          <a:p>
            <a:r>
              <a:rPr lang="zh-CN" altLang="en-US"/>
              <a:t>不完全监督(incomplete supervision)：</a:t>
            </a:r>
            <a:endParaRPr lang="zh-CN" altLang="en-US"/>
          </a:p>
          <a:p>
            <a:r>
              <a:rPr lang="en-US" altLang="zh-CN"/>
              <a:t>只有一部分的训练数据含有标注信息，其他数据则没有标签</a:t>
            </a:r>
            <a:endParaRPr lang="en-US" altLang="zh-CN"/>
          </a:p>
        </p:txBody>
      </p:sp>
      <p:sp>
        <p:nvSpPr>
          <p:cNvPr id="15" name="文本框 14"/>
          <p:cNvSpPr txBox="1"/>
          <p:nvPr/>
        </p:nvSpPr>
        <p:spPr>
          <a:xfrm>
            <a:off x="7491095" y="2487930"/>
            <a:ext cx="3709035" cy="922020"/>
          </a:xfrm>
          <a:prstGeom prst="rect">
            <a:avLst/>
          </a:prstGeom>
          <a:noFill/>
        </p:spPr>
        <p:txBody>
          <a:bodyPr wrap="square" rtlCol="0">
            <a:spAutoFit/>
          </a:bodyPr>
          <a:p>
            <a:r>
              <a:rPr lang="zh-CN" altLang="en-US"/>
              <a:t>不确切监督(inexact supervision)： 训练数据仅仅具有粗粒度的标注信息</a:t>
            </a:r>
            <a:endParaRPr lang="zh-CN" altLang="en-US"/>
          </a:p>
        </p:txBody>
      </p:sp>
      <p:sp>
        <p:nvSpPr>
          <p:cNvPr id="16" name="文本框 15"/>
          <p:cNvSpPr txBox="1"/>
          <p:nvPr/>
        </p:nvSpPr>
        <p:spPr>
          <a:xfrm>
            <a:off x="7527925" y="4514215"/>
            <a:ext cx="3832860" cy="922020"/>
          </a:xfrm>
          <a:prstGeom prst="rect">
            <a:avLst/>
          </a:prstGeom>
          <a:noFill/>
        </p:spPr>
        <p:txBody>
          <a:bodyPr wrap="square" rtlCol="0">
            <a:spAutoFit/>
          </a:bodyPr>
          <a:p>
            <a:r>
              <a:rPr lang="zh-CN" altLang="en-US"/>
              <a:t>不精确监督(inaccurate supervision)： 训练数据的标注信息有误并不完全正确</a:t>
            </a: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75" y="964620"/>
            <a:ext cx="10969200" cy="4759200"/>
          </a:xfrm>
        </p:spPr>
        <p:txBody>
          <a:bodyPr/>
          <a:p>
            <a:endParaRPr lang="zh-CN" altLang="en-US"/>
          </a:p>
        </p:txBody>
      </p:sp>
      <p:pic>
        <p:nvPicPr>
          <p:cNvPr id="4" name="图片 3" descr="1"/>
          <p:cNvPicPr>
            <a:picLocks noChangeAspect="1"/>
          </p:cNvPicPr>
          <p:nvPr/>
        </p:nvPicPr>
        <p:blipFill>
          <a:blip r:embed="rId1"/>
          <a:stretch>
            <a:fillRect/>
          </a:stretch>
        </p:blipFill>
        <p:spPr>
          <a:xfrm>
            <a:off x="2352040" y="1149350"/>
            <a:ext cx="7685405" cy="4559300"/>
          </a:xfrm>
          <a:prstGeom prst="rect">
            <a:avLst/>
          </a:prstGeom>
        </p:spPr>
      </p:pic>
      <p:sp>
        <p:nvSpPr>
          <p:cNvPr id="5" name="文本框 4"/>
          <p:cNvSpPr txBox="1"/>
          <p:nvPr/>
        </p:nvSpPr>
        <p:spPr>
          <a:xfrm>
            <a:off x="853440" y="6008370"/>
            <a:ext cx="10682605" cy="337185"/>
          </a:xfrm>
          <a:prstGeom prst="rect">
            <a:avLst/>
          </a:prstGeom>
          <a:noFill/>
        </p:spPr>
        <p:txBody>
          <a:bodyPr wrap="square" rtlCol="0">
            <a:spAutoFit/>
          </a:bodyPr>
          <a:p>
            <a:r>
              <a:rPr lang="zh-CN" altLang="en-US" sz="1600"/>
              <a:t>Zhou Z H. A brief introduction to weakly supervised learning[J]. National Science Review, 2017, 5(1): 44-53</a:t>
            </a:r>
            <a:endParaRPr lang="zh-CN" altLang="en-US" sz="1600"/>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282010"/>
            <a:ext cx="10969200" cy="705600"/>
          </a:xfrm>
        </p:spPr>
        <p:txBody>
          <a:bodyPr/>
          <a:p>
            <a:r>
              <a:rPr lang="en-US" altLang="zh-CN" sz="2400"/>
              <a:t>Type1:</a:t>
            </a:r>
            <a:r>
              <a:rPr lang="zh-CN" altLang="en-US" sz="2400"/>
              <a:t>不完全监督（</a:t>
            </a:r>
            <a:r>
              <a:rPr lang="zh-CN" altLang="en-US" sz="2400">
                <a:sym typeface="+mn-ea"/>
              </a:rPr>
              <a:t>incomplete supervision）</a:t>
            </a:r>
            <a:endParaRPr lang="en-US" altLang="zh-CN" sz="2400"/>
          </a:p>
        </p:txBody>
      </p:sp>
      <p:sp>
        <p:nvSpPr>
          <p:cNvPr id="3" name="内容占位符 2"/>
          <p:cNvSpPr>
            <a:spLocks noGrp="1"/>
          </p:cNvSpPr>
          <p:nvPr>
            <p:ph idx="1"/>
          </p:nvPr>
        </p:nvSpPr>
        <p:spPr>
          <a:xfrm>
            <a:off x="608330" y="1116330"/>
            <a:ext cx="8072120" cy="5544820"/>
          </a:xfrm>
        </p:spPr>
        <p:txBody>
          <a:bodyPr>
            <a:normAutofit fontScale="25000"/>
          </a:bodyPr>
          <a:p>
            <a:pPr marL="0" indent="0">
              <a:buNone/>
            </a:pPr>
            <a:r>
              <a:rPr lang="en-US" altLang="zh-CN" sz="4800">
                <a:latin typeface="微软雅黑" panose="020B0503020204020204" pitchFamily="34" charset="-122"/>
                <a:cs typeface="微软雅黑" panose="020B0503020204020204" pitchFamily="34" charset="-122"/>
              </a:rPr>
              <a:t>1</a:t>
            </a:r>
            <a:r>
              <a:rPr lang="en-US" altLang="zh-CN" sz="5600">
                <a:latin typeface="微软雅黑" panose="020B0503020204020204" pitchFamily="34" charset="-122"/>
                <a:cs typeface="微软雅黑" panose="020B0503020204020204" pitchFamily="34" charset="-122"/>
              </a:rPr>
              <a:t>.active learning(</a:t>
            </a:r>
            <a:r>
              <a:rPr lang="zh-CN" altLang="en-US" sz="5600">
                <a:latin typeface="微软雅黑" panose="020B0503020204020204" pitchFamily="34" charset="-122"/>
                <a:cs typeface="微软雅黑" panose="020B0503020204020204" pitchFamily="34" charset="-122"/>
              </a:rPr>
              <a:t>主动学习</a:t>
            </a:r>
            <a:r>
              <a:rPr lang="en-US" altLang="zh-CN" sz="5600">
                <a:latin typeface="微软雅黑" panose="020B0503020204020204" pitchFamily="34" charset="-122"/>
                <a:cs typeface="微软雅黑" panose="020B0503020204020204" pitchFamily="34" charset="-122"/>
              </a:rPr>
              <a:t>)--With Human Intervention</a:t>
            </a:r>
            <a:endParaRPr lang="en-US" altLang="zh-CN" sz="5600">
              <a:latin typeface="微软雅黑" panose="020B0503020204020204" pitchFamily="34" charset="-122"/>
              <a:cs typeface="微软雅黑" panose="020B0503020204020204" pitchFamily="34" charset="-122"/>
            </a:endParaRPr>
          </a:p>
          <a:p>
            <a:pPr marL="0" indent="0">
              <a:buNone/>
            </a:pPr>
            <a:r>
              <a:rPr lang="zh-CN" altLang="en-US" sz="5600">
                <a:latin typeface="微软雅黑" panose="020B0503020204020204" pitchFamily="34" charset="-122"/>
                <a:cs typeface="微软雅黑" panose="020B0503020204020204" pitchFamily="34" charset="-122"/>
              </a:rPr>
              <a:t>（</a:t>
            </a:r>
            <a:r>
              <a:rPr lang="en-US" altLang="zh-CN" sz="5600">
                <a:latin typeface="微软雅黑" panose="020B0503020204020204" pitchFamily="34" charset="-122"/>
                <a:cs typeface="微软雅黑" panose="020B0503020204020204" pitchFamily="34" charset="-122"/>
              </a:rPr>
              <a:t>1</a:t>
            </a:r>
            <a:r>
              <a:rPr lang="zh-CN" altLang="en-US" sz="5600">
                <a:latin typeface="微软雅黑" panose="020B0503020204020204" pitchFamily="34" charset="-122"/>
                <a:cs typeface="微软雅黑" panose="020B0503020204020204" pitchFamily="34" charset="-122"/>
              </a:rPr>
              <a:t>）目标：能够使用</a:t>
            </a:r>
            <a:r>
              <a:rPr lang="zh-CN" altLang="en-US" sz="5600" b="1">
                <a:latin typeface="微软雅黑" panose="020B0503020204020204" pitchFamily="34" charset="-122"/>
                <a:cs typeface="微软雅黑" panose="020B0503020204020204" pitchFamily="34" charset="-122"/>
              </a:rPr>
              <a:t>较少</a:t>
            </a:r>
            <a:r>
              <a:rPr lang="zh-CN" altLang="en-US" sz="5600">
                <a:latin typeface="微软雅黑" panose="020B0503020204020204" pitchFamily="34" charset="-122"/>
                <a:cs typeface="微软雅黑" panose="020B0503020204020204" pitchFamily="34" charset="-122"/>
              </a:rPr>
              <a:t>的训练样本来获得</a:t>
            </a:r>
            <a:r>
              <a:rPr lang="zh-CN" altLang="en-US" sz="5600" b="1">
                <a:latin typeface="微软雅黑" panose="020B0503020204020204" pitchFamily="34" charset="-122"/>
                <a:cs typeface="微软雅黑" panose="020B0503020204020204" pitchFamily="34" charset="-122"/>
              </a:rPr>
              <a:t>性能较好</a:t>
            </a:r>
            <a:r>
              <a:rPr lang="zh-CN" altLang="en-US" sz="5600">
                <a:latin typeface="微软雅黑" panose="020B0503020204020204" pitchFamily="34" charset="-122"/>
                <a:cs typeface="微软雅黑" panose="020B0503020204020204" pitchFamily="34" charset="-122"/>
              </a:rPr>
              <a:t>的分类器</a:t>
            </a:r>
            <a:endParaRPr lang="zh-CN" altLang="en-US" sz="5600">
              <a:latin typeface="微软雅黑" panose="020B0503020204020204" pitchFamily="34" charset="-122"/>
              <a:cs typeface="微软雅黑" panose="020B0503020204020204" pitchFamily="34" charset="-122"/>
            </a:endParaRPr>
          </a:p>
          <a:p>
            <a:pPr marL="0" indent="0">
              <a:buNone/>
            </a:pPr>
            <a:r>
              <a:rPr lang="zh-CN" altLang="en-US" sz="5600">
                <a:latin typeface="微软雅黑" panose="020B0503020204020204" pitchFamily="34" charset="-122"/>
                <a:cs typeface="微软雅黑" panose="020B0503020204020204" pitchFamily="34" charset="-122"/>
              </a:rPr>
              <a:t>（</a:t>
            </a:r>
            <a:r>
              <a:rPr lang="en-US" altLang="zh-CN" sz="5600">
                <a:latin typeface="微软雅黑" panose="020B0503020204020204" pitchFamily="34" charset="-122"/>
                <a:cs typeface="微软雅黑" panose="020B0503020204020204" pitchFamily="34" charset="-122"/>
              </a:rPr>
              <a:t>2</a:t>
            </a:r>
            <a:r>
              <a:rPr lang="zh-CN" altLang="en-US" sz="5600">
                <a:latin typeface="微软雅黑" panose="020B0503020204020204" pitchFamily="34" charset="-122"/>
                <a:cs typeface="微软雅黑" panose="020B0503020204020204" pitchFamily="34" charset="-122"/>
              </a:rPr>
              <a:t>）方式：主动学习的学习算法可以</a:t>
            </a:r>
            <a:r>
              <a:rPr lang="zh-CN" altLang="en-US" sz="5600" b="1">
                <a:latin typeface="微软雅黑" panose="020B0503020204020204" pitchFamily="34" charset="-122"/>
                <a:cs typeface="微软雅黑" panose="020B0503020204020204" pitchFamily="34" charset="-122"/>
              </a:rPr>
              <a:t>主动</a:t>
            </a:r>
            <a:r>
              <a:rPr lang="zh-CN" altLang="en-US" sz="5600">
                <a:latin typeface="微软雅黑" panose="020B0503020204020204" pitchFamily="34" charset="-122"/>
                <a:cs typeface="微软雅黑" panose="020B0503020204020204" pitchFamily="34" charset="-122"/>
              </a:rPr>
              <a:t>地提出一些标注请求，将一些经过</a:t>
            </a:r>
            <a:r>
              <a:rPr lang="zh-CN" altLang="en-US" sz="5600" b="1">
                <a:latin typeface="微软雅黑" panose="020B0503020204020204" pitchFamily="34" charset="-122"/>
                <a:cs typeface="微软雅黑" panose="020B0503020204020204" pitchFamily="34" charset="-122"/>
              </a:rPr>
              <a:t>筛选</a:t>
            </a:r>
            <a:r>
              <a:rPr lang="zh-CN" altLang="en-US" sz="5600">
                <a:latin typeface="微软雅黑" panose="020B0503020204020204" pitchFamily="34" charset="-122"/>
                <a:cs typeface="微软雅黑" panose="020B0503020204020204" pitchFamily="34" charset="-122"/>
              </a:rPr>
              <a:t>的数据提交给专家（</a:t>
            </a:r>
            <a:r>
              <a:rPr lang="en-US" altLang="zh-CN" sz="5600">
                <a:latin typeface="微软雅黑" panose="020B0503020204020204" pitchFamily="34" charset="-122"/>
                <a:cs typeface="微软雅黑" panose="020B0503020204020204" pitchFamily="34" charset="-122"/>
                <a:sym typeface="+mn-ea"/>
              </a:rPr>
              <a:t>Oracle</a:t>
            </a:r>
            <a:r>
              <a:rPr lang="zh-CN" altLang="en-US" sz="5600">
                <a:latin typeface="微软雅黑" panose="020B0503020204020204" pitchFamily="34" charset="-122"/>
                <a:cs typeface="微软雅黑" panose="020B0503020204020204" pitchFamily="34" charset="-122"/>
              </a:rPr>
              <a:t>）进行标注。然后用查询到的样本训练分类模型来提高模型的精确度。</a:t>
            </a:r>
            <a:endParaRPr lang="zh-CN" altLang="en-US" sz="5600">
              <a:latin typeface="微软雅黑" panose="020B0503020204020204" pitchFamily="34" charset="-122"/>
              <a:cs typeface="微软雅黑" panose="020B0503020204020204" pitchFamily="34" charset="-122"/>
            </a:endParaRPr>
          </a:p>
          <a:p>
            <a:pPr marL="0" indent="0">
              <a:buNone/>
            </a:pPr>
            <a:r>
              <a:rPr lang="zh-CN" altLang="en-US" sz="5600">
                <a:latin typeface="微软雅黑" panose="020B0503020204020204" pitchFamily="34" charset="-122"/>
                <a:cs typeface="微软雅黑" panose="020B0503020204020204" pitchFamily="34" charset="-122"/>
              </a:rPr>
              <a:t>（</a:t>
            </a:r>
            <a:r>
              <a:rPr lang="en-US" altLang="zh-CN" sz="5600">
                <a:latin typeface="微软雅黑" panose="020B0503020204020204" pitchFamily="34" charset="-122"/>
                <a:cs typeface="微软雅黑" panose="020B0503020204020204" pitchFamily="34" charset="-122"/>
              </a:rPr>
              <a:t>3</a:t>
            </a:r>
            <a:r>
              <a:rPr lang="zh-CN" altLang="en-US" sz="5600">
                <a:latin typeface="微软雅黑" panose="020B0503020204020204" pitchFamily="34" charset="-122"/>
                <a:cs typeface="微软雅黑" panose="020B0503020204020204" pitchFamily="34" charset="-122"/>
              </a:rPr>
              <a:t>）筛选原则：</a:t>
            </a:r>
            <a:endParaRPr lang="zh-CN" altLang="en-US" sz="5600">
              <a:latin typeface="微软雅黑" panose="020B0503020204020204" pitchFamily="34" charset="-122"/>
              <a:cs typeface="微软雅黑" panose="020B0503020204020204" pitchFamily="34" charset="-122"/>
            </a:endParaRPr>
          </a:p>
          <a:p>
            <a:r>
              <a:rPr lang="zh-CN" altLang="en-US" sz="5600">
                <a:latin typeface="微软雅黑" panose="020B0503020204020204" pitchFamily="34" charset="-122"/>
                <a:cs typeface="微软雅黑" panose="020B0503020204020204" pitchFamily="34" charset="-122"/>
                <a:sym typeface="+mn-ea"/>
              </a:rPr>
              <a:t>信息量（</a:t>
            </a:r>
            <a:r>
              <a:rPr lang="en-US" altLang="zh-CN" sz="5600">
                <a:latin typeface="微软雅黑" panose="020B0503020204020204" pitchFamily="34" charset="-122"/>
                <a:cs typeface="微软雅黑" panose="020B0503020204020204" pitchFamily="34" charset="-122"/>
                <a:sym typeface="+mn-ea"/>
              </a:rPr>
              <a:t>Informativeness</a:t>
            </a:r>
            <a:r>
              <a:rPr lang="zh-CN" altLang="en-US" sz="5600">
                <a:latin typeface="微软雅黑" panose="020B0503020204020204" pitchFamily="34" charset="-122"/>
                <a:cs typeface="微软雅黑" panose="020B0503020204020204" pitchFamily="34" charset="-122"/>
                <a:sym typeface="+mn-ea"/>
              </a:rPr>
              <a:t>）</a:t>
            </a:r>
            <a:r>
              <a:rPr lang="zh-CN" altLang="en-US" sz="5600">
                <a:latin typeface="微软雅黑" panose="020B0503020204020204" pitchFamily="34" charset="-122"/>
                <a:cs typeface="微软雅黑" panose="020B0503020204020204" pitchFamily="34" charset="-122"/>
              </a:rPr>
              <a:t>：衡量一个未标注数据能够在多大程度上降低统计模型的不确定性；</a:t>
            </a:r>
            <a:endParaRPr lang="zh-CN" altLang="en-US" sz="5600">
              <a:latin typeface="微软雅黑" panose="020B0503020204020204" pitchFamily="34" charset="-122"/>
              <a:cs typeface="微软雅黑" panose="020B0503020204020204" pitchFamily="34" charset="-122"/>
            </a:endParaRPr>
          </a:p>
          <a:p>
            <a:pPr marL="0" indent="0">
              <a:buNone/>
            </a:pPr>
            <a:r>
              <a:rPr lang="zh-CN" altLang="en-US" sz="5600">
                <a:latin typeface="微软雅黑" panose="020B0503020204020204" pitchFamily="34" charset="-122"/>
                <a:cs typeface="微软雅黑" panose="020B0503020204020204" pitchFamily="34" charset="-122"/>
              </a:rPr>
              <a:t>      不确定性采样（uncertainty sampling），训练一个学习器，对未标注数据做预测，选出最没把握的样本用于询问标注；</a:t>
            </a:r>
            <a:endParaRPr lang="zh-CN" altLang="en-US" sz="5600">
              <a:latin typeface="微软雅黑" panose="020B0503020204020204" pitchFamily="34" charset="-122"/>
              <a:cs typeface="微软雅黑" panose="020B0503020204020204" pitchFamily="34" charset="-122"/>
            </a:endParaRPr>
          </a:p>
          <a:p>
            <a:pPr marL="0" indent="0">
              <a:buNone/>
            </a:pPr>
            <a:r>
              <a:rPr lang="zh-CN" altLang="en-US" sz="5600">
                <a:latin typeface="微软雅黑" panose="020B0503020204020204" pitchFamily="34" charset="-122"/>
                <a:cs typeface="微软雅黑" panose="020B0503020204020204" pitchFamily="34" charset="-122"/>
              </a:rPr>
              <a:t>      不一致投票查询（query-by-committee），训练几个学习器，对未标注数据做预测，选出最不一致的样本用于询问标注。</a:t>
            </a:r>
            <a:endParaRPr lang="zh-CN" altLang="en-US" sz="5600">
              <a:latin typeface="微软雅黑" panose="020B0503020204020204" pitchFamily="34" charset="-122"/>
              <a:cs typeface="微软雅黑" panose="020B0503020204020204" pitchFamily="34" charset="-122"/>
            </a:endParaRPr>
          </a:p>
          <a:p>
            <a:pPr marL="0" indent="0">
              <a:buNone/>
            </a:pPr>
            <a:endParaRPr lang="zh-CN" altLang="en-US" sz="5600">
              <a:latin typeface="微软雅黑" panose="020B0503020204020204" pitchFamily="34" charset="-122"/>
              <a:cs typeface="微软雅黑" panose="020B0503020204020204" pitchFamily="34" charset="-122"/>
            </a:endParaRPr>
          </a:p>
          <a:p>
            <a:r>
              <a:rPr lang="zh-CN" altLang="en-US" sz="5600">
                <a:latin typeface="微软雅黑" panose="020B0503020204020204" pitchFamily="34" charset="-122"/>
                <a:cs typeface="微软雅黑" panose="020B0503020204020204" pitchFamily="34" charset="-122"/>
              </a:rPr>
              <a:t>代表性（</a:t>
            </a:r>
            <a:r>
              <a:rPr lang="zh-CN" altLang="en-US" sz="5600">
                <a:latin typeface="微软雅黑" panose="020B0503020204020204" pitchFamily="34" charset="-122"/>
                <a:cs typeface="微软雅黑" panose="020B0503020204020204" pitchFamily="34" charset="-122"/>
                <a:sym typeface="+mn-ea"/>
              </a:rPr>
              <a:t> representativeness</a:t>
            </a:r>
            <a:r>
              <a:rPr lang="zh-CN" altLang="en-US" sz="5600">
                <a:latin typeface="微软雅黑" panose="020B0503020204020204" pitchFamily="34" charset="-122"/>
                <a:cs typeface="微软雅黑" panose="020B0503020204020204" pitchFamily="34" charset="-122"/>
              </a:rPr>
              <a:t>）：衡量一个样本在多大程度</a:t>
            </a:r>
            <a:r>
              <a:rPr lang="zh-CN" altLang="en-US" sz="5400">
                <a:latin typeface="微软雅黑" panose="020B0503020204020204" pitchFamily="34" charset="-122"/>
                <a:cs typeface="微软雅黑" panose="020B0503020204020204" pitchFamily="34" charset="-122"/>
              </a:rPr>
              <a:t>上能代表模型的输入分布。</a:t>
            </a:r>
            <a:endParaRPr lang="zh-CN" altLang="en-US" sz="4800">
              <a:latin typeface="微软雅黑" panose="020B0503020204020204" pitchFamily="34" charset="-122"/>
              <a:cs typeface="微软雅黑" panose="020B0503020204020204" pitchFamily="34" charset="-122"/>
            </a:endParaRPr>
          </a:p>
          <a:p>
            <a:pPr marL="0" indent="0">
              <a:buNone/>
            </a:pPr>
            <a:r>
              <a:rPr lang="zh-CN" altLang="en-US" sz="4800">
                <a:latin typeface="微软雅黑" panose="020B0503020204020204" pitchFamily="34" charset="-122"/>
                <a:cs typeface="微软雅黑" panose="020B0503020204020204" pitchFamily="34" charset="-122"/>
              </a:rPr>
              <a:t>      </a:t>
            </a:r>
            <a:r>
              <a:rPr lang="zh-CN" altLang="en-US" sz="5400">
                <a:latin typeface="+mn-ea"/>
                <a:ea typeface="+mn-ea"/>
                <a:cs typeface="微软雅黑" panose="020B0503020204020204" pitchFamily="34" charset="-122"/>
              </a:rPr>
              <a:t>聚类，比如说选取最靠近簇中心的样本。</a:t>
            </a:r>
            <a:endParaRPr lang="zh-CN" altLang="en-US" sz="5400">
              <a:latin typeface="+mn-ea"/>
              <a:ea typeface="+mn-ea"/>
              <a:cs typeface="微软雅黑" panose="020B0503020204020204" pitchFamily="34" charset="-122"/>
            </a:endParaRPr>
          </a:p>
          <a:p>
            <a:pPr>
              <a:buNone/>
            </a:pPr>
            <a:endParaRPr lang="zh-CN" altLang="en-US"/>
          </a:p>
          <a:p>
            <a:pPr marL="0" indent="0">
              <a:buNone/>
            </a:pPr>
            <a:endParaRPr lang="zh-CN" altLang="en-US"/>
          </a:p>
        </p:txBody>
      </p:sp>
      <p:pic>
        <p:nvPicPr>
          <p:cNvPr id="7" name="图片 6" descr="2"/>
          <p:cNvPicPr>
            <a:picLocks noChangeAspect="1"/>
          </p:cNvPicPr>
          <p:nvPr/>
        </p:nvPicPr>
        <p:blipFill>
          <a:blip r:embed="rId1"/>
          <a:stretch>
            <a:fillRect/>
          </a:stretch>
        </p:blipFill>
        <p:spPr>
          <a:xfrm>
            <a:off x="8739505" y="2573655"/>
            <a:ext cx="3030855" cy="2592705"/>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75" y="743005"/>
            <a:ext cx="10969200" cy="4759200"/>
          </a:xfrm>
        </p:spPr>
        <p:txBody>
          <a:bodyPr/>
          <a:p>
            <a:pPr marL="0" indent="0">
              <a:buNone/>
            </a:pPr>
            <a:r>
              <a:rPr lang="en-US" altLang="zh-CN"/>
              <a:t>2.Semi-supervised learning</a:t>
            </a:r>
            <a:r>
              <a:rPr lang="zh-CN" altLang="en-US"/>
              <a:t>（半监督学习）</a:t>
            </a:r>
            <a:r>
              <a:rPr lang="en-US" altLang="zh-CN"/>
              <a:t>--Without Human Intervention</a:t>
            </a:r>
            <a:endParaRPr lang="en-US" altLang="zh-CN"/>
          </a:p>
          <a:p>
            <a:pPr marL="0" indent="0">
              <a:buNone/>
            </a:pPr>
            <a:r>
              <a:rPr lang="zh-CN" altLang="en-US"/>
              <a:t>（</a:t>
            </a:r>
            <a:r>
              <a:rPr lang="en-US" altLang="zh-CN"/>
              <a:t>1</a:t>
            </a:r>
            <a:r>
              <a:rPr lang="zh-CN" altLang="en-US"/>
              <a:t>）为什么半监督学习有用？</a:t>
            </a:r>
            <a:endParaRPr lang="zh-CN" altLang="en-US"/>
          </a:p>
          <a:p>
            <a:pPr marL="0" indent="0">
              <a:buNone/>
            </a:pPr>
            <a:r>
              <a:rPr lang="zh-CN" altLang="en-US"/>
              <a:t>因为无标签数据的分布能告诉我们一些有价值的信息，通常是伴有假设的。</a:t>
            </a:r>
            <a:endParaRPr lang="zh-CN" altLang="en-US"/>
          </a:p>
          <a:p>
            <a:pPr marL="0" indent="0">
              <a:buNone/>
            </a:pPr>
            <a:r>
              <a:rPr lang="zh-CN" altLang="en-US"/>
              <a:t>实际上，在半监督学习中有两个基本假设，即</a:t>
            </a:r>
            <a:r>
              <a:rPr lang="zh-CN" altLang="en-US" b="1"/>
              <a:t>聚类假设</a:t>
            </a:r>
            <a:r>
              <a:rPr lang="zh-CN" altLang="en-US"/>
              <a:t>和</a:t>
            </a:r>
            <a:r>
              <a:rPr lang="zh-CN" altLang="en-US" b="1"/>
              <a:t>流形假设</a:t>
            </a:r>
            <a:r>
              <a:rPr lang="zh-CN" altLang="en-US"/>
              <a:t>（这两者都是关于数据分布的）</a:t>
            </a:r>
            <a:r>
              <a:rPr lang="zh-CN" altLang="en-US" b="1"/>
              <a:t>。</a:t>
            </a:r>
            <a:endParaRPr lang="zh-CN" altLang="en-US" b="1"/>
          </a:p>
          <a:p>
            <a:pPr marL="0" indent="0">
              <a:buNone/>
            </a:pPr>
            <a:r>
              <a:rPr lang="zh-CN" altLang="en-US"/>
              <a:t>前者假设数据具有内在的聚类结构，因此，落入同一个聚类的样本类别相同。</a:t>
            </a:r>
            <a:endParaRPr lang="zh-CN" altLang="en-US"/>
          </a:p>
          <a:p>
            <a:pPr marL="0" indent="0">
              <a:buNone/>
            </a:pPr>
            <a:r>
              <a:rPr lang="zh-CN" altLang="en-US"/>
              <a:t>后者假设数据分布在一个流形上，因此，相近的样本具有相似的预测。</a:t>
            </a:r>
            <a:endParaRPr lang="zh-CN" altLang="en-US"/>
          </a:p>
          <a:p>
            <a:pPr marL="0" indent="0">
              <a:buNone/>
            </a:pPr>
            <a:r>
              <a:rPr lang="zh-CN" altLang="en-US"/>
              <a:t>两个假设的</a:t>
            </a:r>
            <a:r>
              <a:rPr lang="zh-CN" altLang="en-US" b="1"/>
              <a:t>本质</a:t>
            </a:r>
            <a:r>
              <a:rPr lang="zh-CN" altLang="en-US"/>
              <a:t>都是相似的数据输入应该有相似的输出，而未标注数据有助于揭示出样本点之间的相似性。 </a:t>
            </a:r>
            <a:endParaRPr lang="zh-CN" altLang="en-US"/>
          </a:p>
          <a:p>
            <a:pPr marL="0" indent="0">
              <a:buNone/>
            </a:pPr>
            <a:endParaRPr lang="zh-CN" altLang="en-US"/>
          </a:p>
          <a:p>
            <a:endParaRPr lang="zh-CN" altLang="en-US"/>
          </a:p>
        </p:txBody>
      </p:sp>
      <p:pic>
        <p:nvPicPr>
          <p:cNvPr id="4" name="图片 3" descr="3"/>
          <p:cNvPicPr>
            <a:picLocks noChangeAspect="1"/>
          </p:cNvPicPr>
          <p:nvPr/>
        </p:nvPicPr>
        <p:blipFill>
          <a:blip r:embed="rId1"/>
          <a:stretch>
            <a:fillRect/>
          </a:stretch>
        </p:blipFill>
        <p:spPr>
          <a:xfrm>
            <a:off x="3446145" y="4707890"/>
            <a:ext cx="4996815" cy="1696085"/>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75" y="715065"/>
            <a:ext cx="10969200" cy="4759200"/>
          </a:xfrm>
        </p:spPr>
        <p:txBody>
          <a:bodyPr/>
          <a:p>
            <a:r>
              <a:rPr lang="zh-CN" altLang="en-US"/>
              <a:t>（</a:t>
            </a:r>
            <a:r>
              <a:rPr lang="en-US" altLang="zh-CN"/>
              <a:t>2</a:t>
            </a:r>
            <a:r>
              <a:rPr lang="zh-CN" altLang="en-US"/>
              <a:t>）四种主要的半监督学习方法</a:t>
            </a:r>
            <a:endParaRPr lang="zh-CN" altLang="en-US"/>
          </a:p>
        </p:txBody>
      </p:sp>
      <p:sp>
        <p:nvSpPr>
          <p:cNvPr id="4" name="椭圆 3"/>
          <p:cNvSpPr/>
          <p:nvPr/>
        </p:nvSpPr>
        <p:spPr>
          <a:xfrm>
            <a:off x="971550" y="1772285"/>
            <a:ext cx="608965" cy="662305"/>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a:cs typeface="+mn-ea"/>
                <a:sym typeface="+mn-lt"/>
              </a:rPr>
              <a:t>1</a:t>
            </a:r>
            <a:endParaRPr lang="en-US" altLang="zh-CN">
              <a:cs typeface="+mn-ea"/>
              <a:sym typeface="+mn-lt"/>
            </a:endParaRPr>
          </a:p>
        </p:txBody>
      </p:sp>
      <p:sp>
        <p:nvSpPr>
          <p:cNvPr id="5" name="椭圆 4"/>
          <p:cNvSpPr/>
          <p:nvPr/>
        </p:nvSpPr>
        <p:spPr>
          <a:xfrm>
            <a:off x="5882005" y="3493770"/>
            <a:ext cx="608965" cy="662305"/>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a:cs typeface="+mn-ea"/>
                <a:sym typeface="+mn-lt"/>
              </a:rPr>
              <a:t>4</a:t>
            </a:r>
            <a:endParaRPr lang="en-US" altLang="zh-CN">
              <a:cs typeface="+mn-ea"/>
              <a:sym typeface="+mn-lt"/>
            </a:endParaRPr>
          </a:p>
        </p:txBody>
      </p:sp>
      <p:sp>
        <p:nvSpPr>
          <p:cNvPr id="6" name="椭圆 5"/>
          <p:cNvSpPr/>
          <p:nvPr/>
        </p:nvSpPr>
        <p:spPr>
          <a:xfrm>
            <a:off x="971550" y="3493770"/>
            <a:ext cx="608965" cy="662305"/>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a:cs typeface="+mn-ea"/>
                <a:sym typeface="+mn-lt"/>
              </a:rPr>
              <a:t>3</a:t>
            </a:r>
            <a:endParaRPr lang="en-US" altLang="zh-CN">
              <a:cs typeface="+mn-ea"/>
              <a:sym typeface="+mn-lt"/>
            </a:endParaRPr>
          </a:p>
        </p:txBody>
      </p:sp>
      <p:sp>
        <p:nvSpPr>
          <p:cNvPr id="7" name="椭圆 6"/>
          <p:cNvSpPr/>
          <p:nvPr/>
        </p:nvSpPr>
        <p:spPr>
          <a:xfrm>
            <a:off x="5882005" y="1772285"/>
            <a:ext cx="608965" cy="662305"/>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a:cs typeface="+mn-ea"/>
                <a:sym typeface="+mn-lt"/>
              </a:rPr>
              <a:t>2</a:t>
            </a:r>
            <a:endParaRPr lang="en-US" altLang="zh-CN">
              <a:cs typeface="+mn-ea"/>
              <a:sym typeface="+mn-lt"/>
            </a:endParaRPr>
          </a:p>
        </p:txBody>
      </p:sp>
      <p:cxnSp>
        <p:nvCxnSpPr>
          <p:cNvPr id="8" name="直接连接符 7"/>
          <p:cNvCxnSpPr/>
          <p:nvPr/>
        </p:nvCxnSpPr>
        <p:spPr>
          <a:xfrm flipV="1">
            <a:off x="1480185" y="3365500"/>
            <a:ext cx="8261985" cy="27940"/>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5631815" y="2023110"/>
            <a:ext cx="13970" cy="26847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12290" y="2660015"/>
            <a:ext cx="3569970" cy="368300"/>
          </a:xfrm>
          <a:prstGeom prst="rect">
            <a:avLst/>
          </a:prstGeom>
          <a:noFill/>
        </p:spPr>
        <p:txBody>
          <a:bodyPr wrap="square" rtlCol="0">
            <a:spAutoFit/>
          </a:bodyPr>
          <a:p>
            <a:r>
              <a:rPr lang="zh-CN" altLang="en-US"/>
              <a:t>生成模型（Generative Model）</a:t>
            </a:r>
            <a:endParaRPr lang="zh-CN" altLang="en-US"/>
          </a:p>
        </p:txBody>
      </p:sp>
      <p:sp>
        <p:nvSpPr>
          <p:cNvPr id="11" name="文本框 10"/>
          <p:cNvSpPr txBox="1"/>
          <p:nvPr/>
        </p:nvSpPr>
        <p:spPr>
          <a:xfrm>
            <a:off x="6398895" y="2660015"/>
            <a:ext cx="4664710" cy="368300"/>
          </a:xfrm>
          <a:prstGeom prst="rect">
            <a:avLst/>
          </a:prstGeom>
          <a:noFill/>
        </p:spPr>
        <p:txBody>
          <a:bodyPr wrap="square" rtlCol="0">
            <a:spAutoFit/>
          </a:bodyPr>
          <a:p>
            <a:r>
              <a:rPr lang="zh-CN" altLang="en-US"/>
              <a:t> 基于图的方法（</a:t>
            </a:r>
            <a:r>
              <a:rPr lang="zh-CN" altLang="en-US">
                <a:sym typeface="+mn-ea"/>
              </a:rPr>
              <a:t>Graph-based Approach</a:t>
            </a:r>
            <a:r>
              <a:rPr lang="zh-CN" altLang="en-US"/>
              <a:t>）</a:t>
            </a:r>
            <a:endParaRPr lang="zh-CN" altLang="en-US"/>
          </a:p>
        </p:txBody>
      </p:sp>
      <p:sp>
        <p:nvSpPr>
          <p:cNvPr id="12" name="文本框 11"/>
          <p:cNvSpPr txBox="1"/>
          <p:nvPr/>
        </p:nvSpPr>
        <p:spPr>
          <a:xfrm>
            <a:off x="1812290" y="4062730"/>
            <a:ext cx="3521710" cy="645160"/>
          </a:xfrm>
          <a:prstGeom prst="rect">
            <a:avLst/>
          </a:prstGeom>
          <a:noFill/>
        </p:spPr>
        <p:txBody>
          <a:bodyPr wrap="square" rtlCol="0">
            <a:spAutoFit/>
          </a:bodyPr>
          <a:p>
            <a:r>
              <a:rPr lang="zh-CN" altLang="en-US"/>
              <a:t>低密度分离方法（low-density separation methods）</a:t>
            </a:r>
            <a:endParaRPr lang="zh-CN" altLang="en-US"/>
          </a:p>
        </p:txBody>
      </p:sp>
      <p:sp>
        <p:nvSpPr>
          <p:cNvPr id="13" name="文本框 12"/>
          <p:cNvSpPr txBox="1"/>
          <p:nvPr/>
        </p:nvSpPr>
        <p:spPr>
          <a:xfrm>
            <a:off x="6584315" y="4062730"/>
            <a:ext cx="4027805" cy="645160"/>
          </a:xfrm>
          <a:prstGeom prst="rect">
            <a:avLst/>
          </a:prstGeom>
          <a:noFill/>
        </p:spPr>
        <p:txBody>
          <a:bodyPr wrap="square" rtlCol="0">
            <a:spAutoFit/>
          </a:bodyPr>
          <a:p>
            <a:r>
              <a:rPr lang="zh-CN" altLang="en-US"/>
              <a:t>基于不一致的方法（disagreement-based methods.）</a:t>
            </a: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42" presetClass="path" presetSubtype="0" decel="30000" fill="hold" grpId="1" nodeType="withEffect">
                                  <p:stCondLst>
                                    <p:cond delay="500"/>
                                  </p:stCondLst>
                                  <p:childTnLst>
                                    <p:animMotion origin="layout" path="M 2.70833E-6 -1.48148E-6 L -0.0793 -0.00254 " pathEditMode="relative" rAng="0" ptsTypes="AA">
                                      <p:cBhvr>
                                        <p:cTn id="9" dur="1000" spd="-100000" fill="hold"/>
                                        <p:tgtEl>
                                          <p:spTgt spid="4"/>
                                        </p:tgtEl>
                                        <p:attrNameLst>
                                          <p:attrName>ppt_x</p:attrName>
                                          <p:attrName>ppt_y</p:attrName>
                                        </p:attrNameLst>
                                      </p:cBhvr>
                                      <p:rCtr x="-3971" y="-139"/>
                                    </p:animMotion>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par>
                                <p:cTn id="13" presetID="42" presetClass="path" presetSubtype="0" decel="30000" fill="hold" grpId="1" nodeType="withEffect">
                                  <p:stCondLst>
                                    <p:cond delay="500"/>
                                  </p:stCondLst>
                                  <p:childTnLst>
                                    <p:animMotion origin="layout" path="M 2.70833E-6 -1.48148E-6 L -0.0793 -0.00254 " pathEditMode="relative" rAng="0" ptsTypes="AA">
                                      <p:cBhvr>
                                        <p:cTn id="14" dur="1000" spd="-100000" fill="hold"/>
                                        <p:tgtEl>
                                          <p:spTgt spid="5"/>
                                        </p:tgtEl>
                                        <p:attrNameLst>
                                          <p:attrName>ppt_x</p:attrName>
                                          <p:attrName>ppt_y</p:attrName>
                                        </p:attrNameLst>
                                      </p:cBhvr>
                                      <p:rCtr x="-3971" y="-139"/>
                                    </p:animMotion>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par>
                                <p:cTn id="18" presetID="42" presetClass="path" presetSubtype="0" decel="30000" fill="hold" grpId="1" nodeType="withEffect">
                                  <p:stCondLst>
                                    <p:cond delay="500"/>
                                  </p:stCondLst>
                                  <p:childTnLst>
                                    <p:animMotion origin="layout" path="M 2.70833E-6 -1.48148E-6 L -0.0793 -0.00254 " pathEditMode="relative" rAng="0" ptsTypes="AA">
                                      <p:cBhvr>
                                        <p:cTn id="19" dur="1000" spd="-100000" fill="hold"/>
                                        <p:tgtEl>
                                          <p:spTgt spid="6"/>
                                        </p:tgtEl>
                                        <p:attrNameLst>
                                          <p:attrName>ppt_x</p:attrName>
                                          <p:attrName>ppt_y</p:attrName>
                                        </p:attrNameLst>
                                      </p:cBhvr>
                                      <p:rCtr x="-3971" y="-139"/>
                                    </p:animMotion>
                                  </p:childTnLst>
                                </p:cTn>
                              </p:par>
                              <p:par>
                                <p:cTn id="20" presetID="10"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42" presetClass="path" presetSubtype="0" decel="30000" fill="hold" grpId="1" nodeType="withEffect">
                                  <p:stCondLst>
                                    <p:cond delay="500"/>
                                  </p:stCondLst>
                                  <p:childTnLst>
                                    <p:animMotion origin="layout" path="M 2.70833E-6 -1.48148E-6 L -0.0793 -0.00254 " pathEditMode="relative" rAng="0" ptsTypes="AA">
                                      <p:cBhvr>
                                        <p:cTn id="24" dur="1000" spd="-100000" fill="hold"/>
                                        <p:tgtEl>
                                          <p:spTgt spid="7"/>
                                        </p:tgtEl>
                                        <p:attrNameLst>
                                          <p:attrName>ppt_x</p:attrName>
                                          <p:attrName>ppt_y</p:attrName>
                                        </p:attrNameLst>
                                      </p:cBhvr>
                                      <p:rCtr x="-3971"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75" y="383595"/>
            <a:ext cx="10969200" cy="4759200"/>
          </a:xfrm>
        </p:spPr>
        <p:txBody>
          <a:bodyPr/>
          <a:p>
            <a:pPr marL="0" indent="0">
              <a:buNone/>
            </a:pPr>
            <a:r>
              <a:rPr lang="zh-CN" altLang="en-US">
                <a:sym typeface="+mn-ea"/>
              </a:rPr>
              <a:t>生成模型（Generative Model）</a:t>
            </a:r>
            <a:endParaRPr lang="zh-CN" altLang="en-US">
              <a:sym typeface="+mn-ea"/>
            </a:endParaRPr>
          </a:p>
          <a:p>
            <a:pPr marL="0" indent="0">
              <a:buNone/>
            </a:pPr>
            <a:r>
              <a:rPr lang="en-US" altLang="zh-CN" sz="1600"/>
              <a:t>1.</a:t>
            </a:r>
            <a:r>
              <a:rPr lang="zh-CN" altLang="en-US" sz="1600"/>
              <a:t>全监督生成模型</a:t>
            </a:r>
            <a:endParaRPr lang="zh-CN" altLang="en-US" sz="1600"/>
          </a:p>
          <a:p>
            <a:pPr marL="0" indent="0">
              <a:buNone/>
            </a:pPr>
            <a:r>
              <a:rPr lang="zh-CN" altLang="en-US" sz="1600"/>
              <a:t>在监督学习中，二分类中生成模型的数据有C1和C2两类数据组成，已知先验概率P（Ci）和条件概率P（x | Ci），假设每一类的数据都是服从高斯分布，我们可以通过分布得到参数均值μ和方差Σ。P（x |Ci）是由μ和Σ参数化的高斯分布。如下图所示，我们要求得一个决策边界。</a:t>
            </a:r>
            <a:endParaRPr lang="zh-CN" altLang="en-US" sz="1600"/>
          </a:p>
          <a:p>
            <a:pPr marL="0" indent="0">
              <a:buNone/>
            </a:pPr>
            <a:endParaRPr lang="zh-CN" altLang="en-US" sz="1600"/>
          </a:p>
        </p:txBody>
      </p:sp>
      <p:pic>
        <p:nvPicPr>
          <p:cNvPr id="4" name="图片 3" descr="4"/>
          <p:cNvPicPr>
            <a:picLocks noChangeAspect="1"/>
          </p:cNvPicPr>
          <p:nvPr/>
        </p:nvPicPr>
        <p:blipFill>
          <a:blip r:embed="rId1"/>
          <a:stretch>
            <a:fillRect/>
          </a:stretch>
        </p:blipFill>
        <p:spPr>
          <a:xfrm>
            <a:off x="746760" y="3041650"/>
            <a:ext cx="4876800" cy="2171700"/>
          </a:xfrm>
          <a:prstGeom prst="rect">
            <a:avLst/>
          </a:prstGeom>
        </p:spPr>
      </p:pic>
      <mc:AlternateContent xmlns:mc="http://schemas.openxmlformats.org/markup-compatibility/2006">
        <mc:Choice xmlns:a14="http://schemas.microsoft.com/office/drawing/2010/main" Requires="a14">
          <p:sp>
            <p:nvSpPr>
              <p:cNvPr id="76" name="文字方塊 75"/>
              <p:cNvSpPr txBox="1"/>
              <p:nvPr/>
            </p:nvSpPr>
            <p:spPr>
              <a:xfrm>
                <a:off x="6224996" y="3738125"/>
                <a:ext cx="5638659" cy="7789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i="1">
                              <a:latin typeface="Cambria Math" panose="02040503050406030204" pitchFamily="18" charset="0"/>
                            </a:rPr>
                            <m:t>𝑥</m:t>
                          </m:r>
                        </m:e>
                      </m:d>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e>
                          </m:d>
                        </m:num>
                        <m:den>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e>
                          </m:d>
                          <m:r>
                            <a:rPr lang="en-US" altLang="zh-TW" sz="2400" b="0" i="1" smtClean="0">
                              <a:latin typeface="Cambria Math" panose="02040503050406030204" pitchFamily="18" charset="0"/>
                            </a:rPr>
                            <m:t>+</m:t>
                          </m:r>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b="0" i="1" smtClean="0">
                                      <a:latin typeface="Cambria Math" panose="02040503050406030204" pitchFamily="18" charset="0"/>
                                    </a:rPr>
                                    <m:t>2</m:t>
                                  </m:r>
                                </m:sub>
                              </m:sSub>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b="0" i="1" smtClean="0">
                                      <a:latin typeface="Cambria Math" panose="02040503050406030204" pitchFamily="18" charset="0"/>
                                    </a:rPr>
                                    <m:t>2</m:t>
                                  </m:r>
                                </m:sub>
                              </m:sSub>
                            </m:e>
                          </m:d>
                        </m:den>
                      </m:f>
                    </m:oMath>
                  </m:oMathPara>
                </a14:m>
                <a:endParaRPr lang="zh-TW" altLang="en-US" sz="2400" dirty="0"/>
              </a:p>
            </p:txBody>
          </p:sp>
        </mc:Choice>
        <mc:Fallback>
          <p:sp>
            <p:nvSpPr>
              <p:cNvPr id="76" name="文字方塊 75"/>
              <p:cNvSpPr txBox="1">
                <a:spLocks noRot="1" noChangeAspect="1" noMove="1" noResize="1" noEditPoints="1" noAdjustHandles="1" noChangeArrowheads="1" noChangeShapeType="1" noTextEdit="1"/>
              </p:cNvSpPr>
              <p:nvPr/>
            </p:nvSpPr>
            <p:spPr>
              <a:xfrm>
                <a:off x="6224996" y="3738125"/>
                <a:ext cx="5638659" cy="778996"/>
              </a:xfrm>
              <a:prstGeom prst="rect">
                <a:avLst/>
              </a:prstGeom>
              <a:blipFill rotWithShape="1">
                <a:blip r:embed="rId2"/>
                <a:stretch>
                  <a:fillRect l="-2" t="-66" r="10"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6441419" y="3041571"/>
                <a:ext cx="4945673" cy="369332"/>
              </a:xfrm>
              <a:prstGeom prst="rect">
                <a:avLst/>
              </a:prstGeom>
              <a:noFill/>
            </p:spPr>
            <p:txBody>
              <a:bodyPr wrap="square" lIns="0" tIns="0" rIns="0" bIns="0" rtlCol="0">
                <a:spAutoFit/>
              </a:bodyPr>
              <a:lstStyle/>
              <a:p>
                <a:r>
                  <a:rPr lang="en-US" altLang="zh-TW" sz="2400" dirty="0"/>
                  <a:t>With</a:t>
                </a:r>
                <a:r>
                  <a:rPr lang="zh-TW" altLang="en-US" sz="2400" dirty="0"/>
                  <a:t> </a:t>
                </a:r>
                <a14:m>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e>
                    </m:d>
                  </m:oMath>
                </a14:m>
                <a:r>
                  <a:rPr lang="en-US" altLang="zh-TW" sz="2400" dirty="0"/>
                  <a:t>, </a:t>
                </a:r>
                <a14:m>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2</m:t>
                            </m:r>
                          </m:sub>
                        </m:sSub>
                      </m:e>
                    </m:d>
                  </m:oMath>
                </a14:m>
                <a:r>
                  <a:rPr lang="en-US" altLang="zh-TW" sz="2400" dirty="0"/>
                  <a:t>,</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b="0" i="1" smtClean="0">
                            <a:latin typeface="Cambria Math" panose="02040503050406030204" pitchFamily="18" charset="0"/>
                          </a:rPr>
                          <m:t>1</m:t>
                        </m:r>
                      </m:sup>
                    </m:sSup>
                  </m:oMath>
                </a14:m>
                <a:r>
                  <a:rPr lang="en-US" altLang="zh-TW" sz="2400" dirty="0"/>
                  <a:t>,</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b="0" i="1" smtClean="0">
                            <a:latin typeface="Cambria Math" panose="02040503050406030204" pitchFamily="18" charset="0"/>
                          </a:rPr>
                          <m:t>2</m:t>
                        </m:r>
                      </m:sup>
                    </m:sSup>
                  </m:oMath>
                </a14:m>
                <a:r>
                  <a:rPr lang="en-US" altLang="zh-TW" sz="2400" dirty="0"/>
                  <a:t>, </a:t>
                </a:r>
                <a14:m>
                  <m:oMath xmlns:m="http://schemas.openxmlformats.org/officeDocument/2006/math">
                    <m:r>
                      <m:rPr>
                        <m:sty m:val="p"/>
                      </m:rPr>
                      <a:rPr lang="el-GR" altLang="zh-TW" sz="2400" i="1">
                        <a:latin typeface="Cambria Math" panose="02040503050406030204" pitchFamily="18" charset="0"/>
                        <a:ea typeface="Cambria Math" panose="02040503050406030204" pitchFamily="18" charset="0"/>
                      </a:rPr>
                      <m:t>Σ</m:t>
                    </m:r>
                  </m:oMath>
                </a14:m>
                <a:r>
                  <a:rPr lang="en-US" altLang="zh-TW" sz="2400" dirty="0"/>
                  <a:t>    </a:t>
                </a:r>
                <a:endParaRPr lang="zh-TW" altLang="en-US" sz="2400" dirty="0"/>
              </a:p>
            </p:txBody>
          </p:sp>
        </mc:Choice>
        <mc:Fallback>
          <p:sp>
            <p:nvSpPr>
              <p:cNvPr id="78" name="文字方塊 77"/>
              <p:cNvSpPr txBox="1">
                <a:spLocks noRot="1" noChangeAspect="1" noMove="1" noResize="1" noEditPoints="1" noAdjustHandles="1" noChangeArrowheads="1" noChangeShapeType="1" noTextEdit="1"/>
              </p:cNvSpPr>
              <p:nvPr/>
            </p:nvSpPr>
            <p:spPr>
              <a:xfrm>
                <a:off x="6441419" y="3041571"/>
                <a:ext cx="4945673" cy="369332"/>
              </a:xfrm>
              <a:prstGeom prst="rect">
                <a:avLst/>
              </a:prstGeom>
              <a:blipFill rotWithShape="1">
                <a:blip r:embed="rId3"/>
                <a:stretch>
                  <a:fillRect l="-12" t="-151" r="5" b="-15904"/>
                </a:stretch>
              </a:blipFill>
            </p:spPr>
            <p:txBody>
              <a:bodyPr/>
              <a:lstStyle/>
              <a:p>
                <a:r>
                  <a:rPr lang="zh-CN" altLang="en-US">
                    <a:noFill/>
                  </a:rPr>
                  <a:t> </a:t>
                </a:r>
              </a:p>
            </p:txBody>
          </p:sp>
        </mc:Fallback>
      </mc:AlternateContent>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ldLvl="0" animBg="1"/>
      <p:bldP spid="78"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wm#"/>
  <p:tag name="KSO_WM_TEMPLATE_CATEGORY" val="custom"/>
  <p:tag name="KSO_WM_TEMPLATE_INDEX" val="20205176"/>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BEAUTIFY_FLAG" val="#wm#"/>
  <p:tag name="KSO_WM_TEMPLATE_CATEGORY" val="custom"/>
  <p:tag name="KSO_WM_TEMPLATE_INDEX" val="20205176"/>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wm#"/>
  <p:tag name="KSO_WM_TEMPLATE_CATEGORY" val="custom"/>
  <p:tag name="KSO_WM_TEMPLATE_INDEX" val="20205176"/>
</p:tagLst>
</file>

<file path=ppt/tags/tag82.xml><?xml version="1.0" encoding="utf-8"?>
<p:tagLst xmlns:p="http://schemas.openxmlformats.org/presentationml/2006/main">
  <p:tag name="KSO_WM_UNIT_PLACING_PICTURE_USER_VIEWPORT" val="{&quot;height&quot;:9647.790551181102,&quot;width&quot;:6913.773228346457}"/>
</p:tagLst>
</file>

<file path=ppt/tags/tag83.xml><?xml version="1.0" encoding="utf-8"?>
<p:tagLst xmlns:p="http://schemas.openxmlformats.org/presentationml/2006/main">
  <p:tag name="KSO_WM_BEAUTIFY_FLAG" val="#wm#"/>
  <p:tag name="KSO_WM_TEMPLATE_CATEGORY" val="custom"/>
  <p:tag name="KSO_WM_TEMPLATE_INDEX" val="20205176"/>
</p:tagLst>
</file>

<file path=ppt/tags/tag84.xml><?xml version="1.0" encoding="utf-8"?>
<p:tagLst xmlns:p="http://schemas.openxmlformats.org/presentationml/2006/main">
  <p:tag name="KSO_WM_BEAUTIFY_FLAG" val="#wm#"/>
  <p:tag name="KSO_WM_TEMPLATE_CATEGORY" val="custom"/>
  <p:tag name="KSO_WM_TEMPLATE_INDEX" val="20205176"/>
</p:tagLst>
</file>

<file path=ppt/tags/tag85.xml><?xml version="1.0" encoding="utf-8"?>
<p:tagLst xmlns:p="http://schemas.openxmlformats.org/presentationml/2006/main">
  <p:tag name="KSO_WM_BEAUTIFY_FLAG" val="#wm#"/>
  <p:tag name="KSO_WM_TEMPLATE_CATEGORY" val="custom"/>
  <p:tag name="KSO_WM_TEMPLATE_INDEX" val="20205176"/>
</p:tagLst>
</file>

<file path=ppt/tags/tag86.xml><?xml version="1.0" encoding="utf-8"?>
<p:tagLst xmlns:p="http://schemas.openxmlformats.org/presentationml/2006/main">
  <p:tag name="KSO_WM_BEAUTIFY_FLAG" val="#wm#"/>
  <p:tag name="KSO_WM_TEMPLATE_CATEGORY" val="custom"/>
  <p:tag name="KSO_WM_TEMPLATE_INDEX" val="20205176"/>
</p:tagLst>
</file>

<file path=ppt/tags/tag87.xml><?xml version="1.0" encoding="utf-8"?>
<p:tagLst xmlns:p="http://schemas.openxmlformats.org/presentationml/2006/main">
  <p:tag name="KSO_WM_BEAUTIFY_FLAG" val="#wm#"/>
  <p:tag name="KSO_WM_TEMPLATE_CATEGORY" val="custom"/>
  <p:tag name="KSO_WM_TEMPLATE_INDEX" val="20205176"/>
</p:tagLst>
</file>

<file path=ppt/tags/tag88.xml><?xml version="1.0" encoding="utf-8"?>
<p:tagLst xmlns:p="http://schemas.openxmlformats.org/presentationml/2006/main">
  <p:tag name="KSO_WM_BEAUTIFY_FLAG" val="#wm#"/>
  <p:tag name="KSO_WM_TEMPLATE_CATEGORY" val="custom"/>
  <p:tag name="KSO_WM_TEMPLATE_INDEX" val="20205176"/>
</p:tagLst>
</file>

<file path=ppt/tags/tag89.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176"/>
</p:tagLst>
</file>

<file path=ppt/tags/tag91.xml><?xml version="1.0" encoding="utf-8"?>
<p:tagLst xmlns:p="http://schemas.openxmlformats.org/presentationml/2006/main">
  <p:tag name="KSO_WM_BEAUTIFY_FLAG" val="#wm#"/>
  <p:tag name="KSO_WM_TEMPLATE_CATEGORY" val="custom"/>
  <p:tag name="KSO_WM_TEMPLATE_INDEX" val="20205176"/>
</p:tagLst>
</file>

<file path=ppt/tags/tag92.xml><?xml version="1.0" encoding="utf-8"?>
<p:tagLst xmlns:p="http://schemas.openxmlformats.org/presentationml/2006/main">
  <p:tag name="KSO_WM_BEAUTIFY_FLAG" val="#wm#"/>
  <p:tag name="KSO_WM_TEMPLATE_CATEGORY" val="custom"/>
  <p:tag name="KSO_WM_TEMPLATE_INDEX" val="20205176"/>
</p:tagLst>
</file>

<file path=ppt/tags/tag93.xml><?xml version="1.0" encoding="utf-8"?>
<p:tagLst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7010</Words>
  <Application>WPS 演示</Application>
  <PresentationFormat>宽屏</PresentationFormat>
  <Paragraphs>261</Paragraphs>
  <Slides>29</Slides>
  <Notes>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29</vt:i4>
      </vt:variant>
    </vt:vector>
  </HeadingPairs>
  <TitlesOfParts>
    <vt:vector size="46" baseType="lpstr">
      <vt:lpstr>Arial</vt:lpstr>
      <vt:lpstr>方正书宋_GBK</vt:lpstr>
      <vt:lpstr>Wingdings</vt:lpstr>
      <vt:lpstr>微软雅黑</vt:lpstr>
      <vt:lpstr>汉仪旗黑</vt:lpstr>
      <vt:lpstr>Wingdings</vt:lpstr>
      <vt:lpstr>Cambria Math</vt:lpstr>
      <vt:lpstr>Kingsoft Math</vt:lpstr>
      <vt:lpstr>华文新魏</vt:lpstr>
      <vt:lpstr>宋体-简</vt:lpstr>
      <vt:lpstr>Times New Roman</vt:lpstr>
      <vt:lpstr>宋体</vt:lpstr>
      <vt:lpstr>Arial Unicode MS</vt:lpstr>
      <vt:lpstr>汉仪书宋二KW</vt:lpstr>
      <vt:lpstr>Calibri</vt:lpstr>
      <vt:lpstr>Helvetica Neue</vt:lpstr>
      <vt:lpstr>Office 主题​​</vt:lpstr>
      <vt:lpstr>半、弱自监督</vt:lpstr>
      <vt:lpstr>一、半/弱监督</vt:lpstr>
      <vt:lpstr>Part1 Why</vt:lpstr>
      <vt:lpstr>Part2： Three types of weak supervision</vt:lpstr>
      <vt:lpstr>PowerPoint 演示文稿</vt:lpstr>
      <vt:lpstr>Type1:不完全监督（incomplete supervision）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type2 不确切监督(inexact supervision)</vt:lpstr>
      <vt:lpstr>PowerPoint 演示文稿</vt:lpstr>
      <vt:lpstr>Type3 不准确监督(Inaccurate Supervision)</vt:lpstr>
      <vt:lpstr> 自监督学习  Self-Supervised Learning </vt:lpstr>
      <vt:lpstr> 1. 目标 </vt:lpstr>
      <vt:lpstr>PowerPoint 演示文稿</vt:lpstr>
      <vt:lpstr>借口任务（Pretext Tasks）</vt:lpstr>
      <vt:lpstr>借口任务分类</vt:lpstr>
      <vt:lpstr> 借口任务 – 推断结构 </vt:lpstr>
      <vt:lpstr> 借口任务 – 预测转换 </vt:lpstr>
      <vt:lpstr> 借口任务 - 重建（Reconstruction） </vt:lpstr>
      <vt:lpstr>借口任务 – 多模态</vt:lpstr>
      <vt:lpstr>借口任务 – 时间相关</vt:lpstr>
      <vt:lpstr> 3. 评估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jiangsheng</cp:lastModifiedBy>
  <cp:revision>180</cp:revision>
  <dcterms:created xsi:type="dcterms:W3CDTF">2021-03-22T08:00:37Z</dcterms:created>
  <dcterms:modified xsi:type="dcterms:W3CDTF">2021-03-22T08:00:37Z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2052-2.5.0.4070</vt:lpwstr>
  </property>
  <property fmtid="{D5CDD505-2E9C-101B-9397-08002B2CF9AE}" pid="3" name="ICV">
    <vt:lpwstr>821E58E7C86D49A185091C0169605A24</vt:lpwstr>
  </property>
</Properties>
</file>